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Nahaufnahme von weißen Blumen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chwarzweiße Nahaufnahme einer Sonnenhutpflanze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chwarzweiße Nahaufnahme eines Gänseblümchens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Christian Bauer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–Christian Bauer</a:t>
            </a:r>
          </a:p>
        </p:txBody>
      </p:sp>
      <p:sp>
        <p:nvSpPr>
          <p:cNvPr id="112" name="„Zitat hier eingeben.“"/>
          <p:cNvSpPr txBox="1"/>
          <p:nvPr>
            <p:ph type="body" sz="quarter" idx="22"/>
          </p:nvPr>
        </p:nvSpPr>
        <p:spPr>
          <a:xfrm>
            <a:off x="2387600" y="6045200"/>
            <a:ext cx="19621500" cy="863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1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ahaufnahme von weißen Blumen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haufnahme von weißen Blumen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xfrm>
            <a:off x="11937207" y="12839700"/>
            <a:ext cx="485776" cy="558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ahaufnahme von weißen Blumen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ahaufnahme von weißen Blumen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eltext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6" name="Textebene 1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xt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85" name="Textebene 1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" name="Titel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37207" y="12865100"/>
            <a:ext cx="485776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5.jpeg"/><Relationship Id="rId4" Type="http://schemas.openxmlformats.org/officeDocument/2006/relationships/image" Target="../media/image2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9.jpeg"/><Relationship Id="rId4" Type="http://schemas.openxmlformats.org/officeDocument/2006/relationships/image" Target="../media/image3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islamiq.de" TargetMode="External"/><Relationship Id="rId4" Type="http://schemas.openxmlformats.org/officeDocument/2006/relationships/hyperlink" Target="http://Fatih-Moschee.de" TargetMode="External"/><Relationship Id="rId5" Type="http://schemas.openxmlformats.org/officeDocument/2006/relationships/hyperlink" Target="http://xn--sterreich-z7a.at" TargetMode="External"/><Relationship Id="rId6" Type="http://schemas.openxmlformats.org/officeDocument/2006/relationships/hyperlink" Target="http://rosenfluch.ch" TargetMode="External"/><Relationship Id="rId7" Type="http://schemas.openxmlformats.org/officeDocument/2006/relationships/hyperlink" Target="http://religionen-entdecken.de" TargetMode="External"/><Relationship Id="rId8" Type="http://schemas.openxmlformats.org/officeDocument/2006/relationships/hyperlink" Target="http://islam.de" TargetMode="External"/><Relationship Id="rId9" Type="http://schemas.openxmlformats.org/officeDocument/2006/relationships/hyperlink" Target="http://Planet-Wissen.de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eltreligion: Islam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Weltreligion: Islam</a:t>
            </a:r>
          </a:p>
        </p:txBody>
      </p:sp>
      <p:sp>
        <p:nvSpPr>
          <p:cNvPr id="138" name="Gruppe: Monsef, Hosna, Tatyana, Lena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19125">
              <a:defRPr sz="4200"/>
            </a:pPr>
          </a:p>
          <a:p>
            <a:pPr defTabSz="619125">
              <a:defRPr sz="4200"/>
            </a:pPr>
            <a:r>
              <a:t>Gruppe: Monsef, Hosna, Tatyana, Lena</a:t>
            </a:r>
          </a:p>
          <a:p>
            <a:pPr defTabSz="619125">
              <a:defRPr sz="4200"/>
            </a:pPr>
            <a:r>
              <a:t>WuN, S 24/3</a:t>
            </a:r>
          </a:p>
        </p:txBody>
      </p:sp>
      <p:pic>
        <p:nvPicPr>
          <p:cNvPr id="139" name="IMG_0144.jpeg" descr="IMG_014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4450" y="559193"/>
            <a:ext cx="6515100" cy="521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rundhaltung zum Leb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Grundhaltung zum Leben </a:t>
            </a:r>
          </a:p>
        </p:txBody>
      </p:sp>
      <p:sp>
        <p:nvSpPr>
          <p:cNvPr id="179" name="Der Mensch soll ehrlich, gerecht und hilfsbereit sein…"/>
          <p:cNvSpPr txBox="1"/>
          <p:nvPr>
            <p:ph type="body" sz="half" idx="1"/>
          </p:nvPr>
        </p:nvSpPr>
        <p:spPr>
          <a:xfrm>
            <a:off x="14252244" y="2838450"/>
            <a:ext cx="9262529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Der Mensch soll ehrlich, gerecht und hilfsbereit sein</a:t>
            </a:r>
          </a:p>
          <a:p>
            <a:pPr>
              <a:buBlip>
                <a:blip r:embed="rId2"/>
              </a:buBlip>
            </a:pPr>
            <a:r>
              <a:t>Wichtig: Barmherzigkeit, Geduld, Respekt </a:t>
            </a:r>
          </a:p>
          <a:p>
            <a:pPr>
              <a:buBlip>
                <a:blip r:embed="rId2"/>
              </a:buBlip>
            </a:pPr>
            <a:r>
              <a:t>Hilfe für Bedürftige ist Teil des Glaubens </a:t>
            </a:r>
          </a:p>
        </p:txBody>
      </p:sp>
      <p:pic>
        <p:nvPicPr>
          <p:cNvPr id="180" name="IMG_0159.jpeg" descr="IMG_015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9062" y="4056491"/>
            <a:ext cx="9599712" cy="7212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este/Feiert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Feste/Feiertage</a:t>
            </a:r>
          </a:p>
        </p:txBody>
      </p:sp>
      <p:sp>
        <p:nvSpPr>
          <p:cNvPr id="183" name="Ramadan: Monat des Fastens…"/>
          <p:cNvSpPr txBox="1"/>
          <p:nvPr>
            <p:ph type="body" sz="half" idx="1"/>
          </p:nvPr>
        </p:nvSpPr>
        <p:spPr>
          <a:xfrm>
            <a:off x="887354" y="3278593"/>
            <a:ext cx="9961924" cy="87972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Ramadan: Monat des Fastens</a:t>
            </a:r>
          </a:p>
          <a:p>
            <a:pPr>
              <a:buBlip>
                <a:blip r:embed="rId2"/>
              </a:buBlip>
            </a:pPr>
            <a:r>
              <a:t>Eid al-Fitr (Zuckerfest): Ende des Ramadan, gemeinsames Feiern</a:t>
            </a:r>
          </a:p>
          <a:p>
            <a:pPr>
              <a:buBlip>
                <a:blip r:embed="rId2"/>
              </a:buBlip>
            </a:pPr>
            <a:r>
              <a:t>Eid al-Adha (Opferfest): Gedenken an Abraham, Teilen mit Armen</a:t>
            </a:r>
          </a:p>
          <a:p>
            <a:pPr>
              <a:buBlip>
                <a:blip r:embed="rId2"/>
              </a:buBlip>
            </a:pPr>
            <a:r>
              <a:t>Diese Feste stärken Familie, Gemeinschaft und Glauben.</a:t>
            </a:r>
          </a:p>
        </p:txBody>
      </p:sp>
      <p:pic>
        <p:nvPicPr>
          <p:cNvPr id="184" name="IMG_0160.jpeg" descr="IMG_016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90206" y="2905258"/>
            <a:ext cx="8663150" cy="5738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0161.jpeg" descr="IMG_016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1733" y="7916465"/>
            <a:ext cx="7835901" cy="527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amilien und Tradition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Familien und Traditionen</a:t>
            </a:r>
          </a:p>
        </p:txBody>
      </p:sp>
      <p:sp>
        <p:nvSpPr>
          <p:cNvPr id="188" name="Familie hat hohen Stellenwert…"/>
          <p:cNvSpPr txBox="1"/>
          <p:nvPr>
            <p:ph type="body" sz="half" idx="1"/>
          </p:nvPr>
        </p:nvSpPr>
        <p:spPr>
          <a:xfrm>
            <a:off x="14396259" y="2838450"/>
            <a:ext cx="9445002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Familie hat hohen Stellenwert</a:t>
            </a:r>
          </a:p>
          <a:p>
            <a:pPr>
              <a:buBlip>
                <a:blip r:embed="rId2"/>
              </a:buBlip>
            </a:pPr>
            <a:r>
              <a:t>Ältere Menschen werden geehrt und unterstützt</a:t>
            </a:r>
          </a:p>
          <a:p>
            <a:pPr>
              <a:buBlip>
                <a:blip r:embed="rId2"/>
              </a:buBlip>
            </a:pPr>
            <a:r>
              <a:t>Gemeinsame Mahlzeiten und Gastfreundschaft sind wichtig</a:t>
            </a:r>
          </a:p>
          <a:p>
            <a:pPr>
              <a:buBlip>
                <a:blip r:embed="rId2"/>
              </a:buBlip>
            </a:pPr>
            <a:r>
              <a:t>Kinder Erziehung in religiösen Werten</a:t>
            </a:r>
          </a:p>
        </p:txBody>
      </p:sp>
      <p:pic>
        <p:nvPicPr>
          <p:cNvPr id="189" name="IMG_0162.jpeg" descr="IMG_016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8922" y="3491758"/>
            <a:ext cx="10442310" cy="8421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Krankheits- und Gesundheitsverständn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Krankheits- und Gesundheitsverständnis</a:t>
            </a:r>
          </a:p>
        </p:txBody>
      </p:sp>
      <p:sp>
        <p:nvSpPr>
          <p:cNvPr id="192" name="Gesundheit gilt als Geschenk Allahs…"/>
          <p:cNvSpPr txBox="1"/>
          <p:nvPr>
            <p:ph type="body" sz="half" idx="1"/>
          </p:nvPr>
        </p:nvSpPr>
        <p:spPr>
          <a:xfrm>
            <a:off x="577201" y="3892550"/>
            <a:ext cx="11495460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Gesundheit gilt als Geschenk Allahs</a:t>
            </a:r>
          </a:p>
          <a:p>
            <a:pPr>
              <a:buBlip>
                <a:blip r:embed="rId2"/>
              </a:buBlip>
            </a:pPr>
            <a:r>
              <a:t>Körper und Seele gehören zusammen</a:t>
            </a:r>
          </a:p>
          <a:p>
            <a:pPr>
              <a:buBlip>
                <a:blip r:embed="rId2"/>
              </a:buBlip>
            </a:pPr>
            <a:r>
              <a:t>Krankheit = Prüfung, keine Strafe</a:t>
            </a:r>
          </a:p>
          <a:p>
            <a:pPr>
              <a:buBlip>
                <a:blip r:embed="rId2"/>
              </a:buBlip>
            </a:pPr>
            <a:r>
              <a:t>Medizinische Behandlung ist erlaubt und empfohlen</a:t>
            </a:r>
          </a:p>
          <a:p>
            <a:pPr>
              <a:buBlip>
                <a:blip r:embed="rId2"/>
              </a:buBlip>
            </a:pPr>
            <a:r>
              <a:t>Gebet und Glaube unterstützen Heilung</a:t>
            </a:r>
          </a:p>
        </p:txBody>
      </p:sp>
      <p:pic>
        <p:nvPicPr>
          <p:cNvPr id="193" name="IMG_0163.jpeg" descr="IMG_016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34051" y="4155501"/>
            <a:ext cx="10760340" cy="7916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Umgang mit Krankhe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Umgang mit Krankheit</a:t>
            </a:r>
          </a:p>
        </p:txBody>
      </p:sp>
      <p:sp>
        <p:nvSpPr>
          <p:cNvPr id="196" name="Würde und Privatsphäre achten…"/>
          <p:cNvSpPr txBox="1"/>
          <p:nvPr>
            <p:ph type="body" sz="half" idx="1"/>
          </p:nvPr>
        </p:nvSpPr>
        <p:spPr>
          <a:xfrm>
            <a:off x="14051644" y="3623207"/>
            <a:ext cx="9496694" cy="80391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Würde und Privatsphäre achten</a:t>
            </a:r>
          </a:p>
          <a:p>
            <a:pPr>
              <a:buBlip>
                <a:blip r:embed="rId2"/>
              </a:buBlip>
            </a:pPr>
            <a:r>
              <a:t>Oft gleichgeschlechtliche Pflege bevorzugt</a:t>
            </a:r>
          </a:p>
          <a:p>
            <a:pPr>
              <a:buBlip>
                <a:blip r:embed="rId2"/>
              </a:buBlip>
            </a:pPr>
            <a:r>
              <a:t>Hygiene und Sauberkeit sind sehr wichtig</a:t>
            </a:r>
          </a:p>
          <a:p>
            <a:pPr>
              <a:buBlip>
                <a:blip r:embed="rId2"/>
              </a:buBlip>
            </a:pPr>
            <a:r>
              <a:t>Spirituelle Begleitung möglich. (Z.B. Gebet)</a:t>
            </a:r>
          </a:p>
        </p:txBody>
      </p:sp>
      <p:pic>
        <p:nvPicPr>
          <p:cNvPr id="197" name="IMG_0164.jpeg" descr="IMG_016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5769" y="4491974"/>
            <a:ext cx="7966426" cy="6301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rnähru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Ernährung</a:t>
            </a:r>
          </a:p>
        </p:txBody>
      </p:sp>
      <p:sp>
        <p:nvSpPr>
          <p:cNvPr id="200" name="Halal: erlaubt.    Haram: verboten…"/>
          <p:cNvSpPr txBox="1"/>
          <p:nvPr>
            <p:ph type="body" sz="half" idx="1"/>
          </p:nvPr>
        </p:nvSpPr>
        <p:spPr>
          <a:xfrm>
            <a:off x="921816" y="3140747"/>
            <a:ext cx="8738541" cy="8039101"/>
          </a:xfrm>
          <a:prstGeom prst="rect">
            <a:avLst/>
          </a:prstGeom>
        </p:spPr>
        <p:txBody>
          <a:bodyPr/>
          <a:lstStyle/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rPr b="1"/>
              <a:t>Halal</a:t>
            </a:r>
            <a:r>
              <a:t>: erlaubt.    </a:t>
            </a:r>
            <a:r>
              <a:rPr b="1"/>
              <a:t>Haram</a:t>
            </a:r>
            <a:r>
              <a:t>: verboten</a:t>
            </a:r>
          </a:p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t>Kein Schweinefleisch, kein Alkohol</a:t>
            </a:r>
          </a:p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t>Fleisch muss nach islamischen Ritus geschlachtet werden</a:t>
            </a:r>
          </a:p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t>Sauberkeit und Reinheit beim Essen wichtig</a:t>
            </a:r>
          </a:p>
        </p:txBody>
      </p:sp>
      <p:pic>
        <p:nvPicPr>
          <p:cNvPr id="201" name="IMG_0166.jpeg" descr="IMG_016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62502" y="980955"/>
            <a:ext cx="6978867" cy="689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167.jpeg" descr="IMG_016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83803" y="6382296"/>
            <a:ext cx="8313212" cy="6374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usscheidung, Intimpflege, Hygie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Ausscheidung, Intimpflege, Hygiene</a:t>
            </a:r>
          </a:p>
        </p:txBody>
      </p:sp>
      <p:sp>
        <p:nvSpPr>
          <p:cNvPr id="205" name="Reinheit = Teil des Glaubens…"/>
          <p:cNvSpPr txBox="1"/>
          <p:nvPr>
            <p:ph type="body" sz="half" idx="1"/>
          </p:nvPr>
        </p:nvSpPr>
        <p:spPr>
          <a:xfrm>
            <a:off x="13017799" y="3148603"/>
            <a:ext cx="11013000" cy="80391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Reinheit = Teil des Glaubens</a:t>
            </a:r>
          </a:p>
          <a:p>
            <a:pPr>
              <a:buBlip>
                <a:blip r:embed="rId2"/>
              </a:buBlip>
            </a:pPr>
            <a:r>
              <a:t>Waschen vor dem Gebet (Wudu)</a:t>
            </a:r>
          </a:p>
          <a:p>
            <a:pPr>
              <a:buBlip>
                <a:blip r:embed="rId2"/>
              </a:buBlip>
            </a:pPr>
            <a:r>
              <a:t>Nach Toilettengang Reinigung mit Wasser</a:t>
            </a:r>
          </a:p>
          <a:p>
            <a:pPr>
              <a:buBlip>
                <a:blip r:embed="rId2"/>
              </a:buBlip>
            </a:pPr>
            <a:r>
              <a:t>Intimsphäre immer respektieren</a:t>
            </a:r>
          </a:p>
        </p:txBody>
      </p:sp>
      <p:pic>
        <p:nvPicPr>
          <p:cNvPr id="206" name="IMG_0169.jpeg" descr="IMG_016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1583" y="2887437"/>
            <a:ext cx="6811396" cy="46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0168.jpeg" descr="IMG_016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3306" y="6566447"/>
            <a:ext cx="6797011" cy="6779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terben und T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Sterben und Tod</a:t>
            </a:r>
          </a:p>
        </p:txBody>
      </p:sp>
      <p:sp>
        <p:nvSpPr>
          <p:cNvPr id="210" name="Tod = Übergang ins ewige Leben…"/>
          <p:cNvSpPr txBox="1"/>
          <p:nvPr>
            <p:ph type="body" sz="half" idx="1"/>
          </p:nvPr>
        </p:nvSpPr>
        <p:spPr>
          <a:xfrm>
            <a:off x="921816" y="3278593"/>
            <a:ext cx="10961307" cy="80391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Tod = Übergang ins ewige Leben</a:t>
            </a:r>
          </a:p>
          <a:p>
            <a:pPr>
              <a:buBlip>
                <a:blip r:embed="rId2"/>
              </a:buBlip>
            </a:pPr>
            <a:r>
              <a:t>Sterbende Sohlen in Ruhe beten können</a:t>
            </a:r>
          </a:p>
          <a:p>
            <a:pPr>
              <a:buBlip>
                <a:blip r:embed="rId2"/>
              </a:buBlip>
            </a:pPr>
            <a:r>
              <a:t>Körper wird gewaschen und in weißes Tuch gewickelt</a:t>
            </a:r>
          </a:p>
          <a:p>
            <a:pPr>
              <a:buBlip>
                <a:blip r:embed="rId2"/>
              </a:buBlip>
            </a:pPr>
            <a:r>
              <a:t>Schnelle Beerdigung nach muslimischer Tradition</a:t>
            </a:r>
          </a:p>
        </p:txBody>
      </p:sp>
      <p:pic>
        <p:nvPicPr>
          <p:cNvPr id="211" name="IMG_0171.jpeg" descr="IMG_017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89867" y="558720"/>
            <a:ext cx="6411848" cy="7955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0170.jpeg" descr="IMG_017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56313" y="7327648"/>
            <a:ext cx="9958950" cy="5322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Zusammenfassu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Zusammenfassung</a:t>
            </a:r>
          </a:p>
        </p:txBody>
      </p:sp>
      <p:sp>
        <p:nvSpPr>
          <p:cNvPr id="215" name="Islam = Religion des Glaubens, Friedens und Respekt…"/>
          <p:cNvSpPr txBox="1"/>
          <p:nvPr>
            <p:ph type="body" sz="half" idx="1"/>
          </p:nvPr>
        </p:nvSpPr>
        <p:spPr>
          <a:xfrm>
            <a:off x="12156262" y="2838450"/>
            <a:ext cx="10857923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Islam = Religion des Glaubens, Friedens und Respekt</a:t>
            </a:r>
          </a:p>
          <a:p>
            <a:pPr>
              <a:buBlip>
                <a:blip r:embed="rId2"/>
              </a:buBlip>
            </a:pPr>
            <a:r>
              <a:t>Wichtig: Reinheit, Gemeinschaft, Nächstenliebe</a:t>
            </a:r>
          </a:p>
          <a:p>
            <a:pPr>
              <a:buBlip>
                <a:blip r:embed="rId2"/>
              </a:buBlip>
            </a:pPr>
            <a:r>
              <a:t>Gesundheit, Familie und Feste sind Teil des Glaubens</a:t>
            </a:r>
          </a:p>
        </p:txBody>
      </p:sp>
      <p:pic>
        <p:nvPicPr>
          <p:cNvPr id="216" name="IMG_0172.jpeg" descr="IMG_017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071" y="1817422"/>
            <a:ext cx="6503129" cy="6408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0173.jpeg" descr="IMG_017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0088" y="8323937"/>
            <a:ext cx="7099301" cy="519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Quelle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Quellen:</a:t>
            </a:r>
          </a:p>
        </p:txBody>
      </p:sp>
      <p:sp>
        <p:nvSpPr>
          <p:cNvPr id="220" name="Journal Pendidiken dem Pemikiran…"/>
          <p:cNvSpPr txBox="1"/>
          <p:nvPr>
            <p:ph type="body" idx="1"/>
          </p:nvPr>
        </p:nvSpPr>
        <p:spPr>
          <a:xfrm>
            <a:off x="990739" y="3175208"/>
            <a:ext cx="20024679" cy="8039101"/>
          </a:xfrm>
          <a:prstGeom prst="rect">
            <a:avLst/>
          </a:prstGeom>
        </p:spPr>
        <p:txBody>
          <a:bodyPr/>
          <a:lstStyle/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t>Journal Pendidiken dem Pemikiran</a:t>
            </a:r>
          </a:p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rPr u="sng">
                <a:hlinkClick r:id="rId3" invalidUrl="" action="" tgtFrame="" tooltip="" history="1" highlightClick="0" endSnd="0"/>
              </a:rPr>
              <a:t>islamiq.de</a:t>
            </a:r>
          </a:p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rPr u="sng">
                <a:hlinkClick r:id="rId4" invalidUrl="" action="" tgtFrame="" tooltip="" history="1" highlightClick="0" endSnd="0"/>
              </a:rPr>
              <a:t>Fatih-Moschee.de</a:t>
            </a:r>
          </a:p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t>Islamportal.atislamportal </a:t>
            </a:r>
            <a:r>
              <a:rPr u="sng">
                <a:hlinkClick r:id="rId5" invalidUrl="" action="" tgtFrame="" tooltip="" history="1" highlightClick="0" endSnd="0"/>
              </a:rPr>
              <a:t>österreich.at</a:t>
            </a:r>
          </a:p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rPr u="sng">
                <a:hlinkClick r:id="rId6" invalidUrl="" action="" tgtFrame="" tooltip="" history="1" highlightClick="0" endSnd="0"/>
              </a:rPr>
              <a:t>rosenfluch.ch</a:t>
            </a:r>
          </a:p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rPr u="sng">
                <a:hlinkClick r:id="rId7" invalidUrl="" action="" tgtFrame="" tooltip="" history="1" highlightClick="0" endSnd="0"/>
              </a:rPr>
              <a:t>religionen-entdecken.de</a:t>
            </a:r>
          </a:p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rPr u="sng">
                <a:hlinkClick r:id="rId8" invalidUrl="" action="" tgtFrame="" tooltip="" history="1" highlightClick="0" endSnd="0"/>
              </a:rPr>
              <a:t>islam.de</a:t>
            </a:r>
          </a:p>
          <a:p>
            <a:pPr marL="428625" indent="-428625" defTabSz="619125">
              <a:spcBef>
                <a:spcPts val="3800"/>
              </a:spcBef>
              <a:buBlip>
                <a:blip r:embed="rId2"/>
              </a:buBlip>
              <a:defRPr sz="3750"/>
            </a:pPr>
            <a:r>
              <a:rPr u="sng">
                <a:hlinkClick r:id="rId9" invalidUrl="" action="" tgtFrame="" tooltip="" history="1" highlightClick="0" endSnd="0"/>
              </a:rPr>
              <a:t>Planet-Wissen.de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0145.jpeg" descr="IMG_0145.jpe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743898" y="3925519"/>
            <a:ext cx="8377004" cy="8176362"/>
          </a:xfrm>
          <a:prstGeom prst="rect">
            <a:avLst/>
          </a:prstGeom>
        </p:spPr>
      </p:pic>
      <p:sp>
        <p:nvSpPr>
          <p:cNvPr id="142" name="Themenübersicht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 Themenübersicht:</a:t>
            </a:r>
          </a:p>
        </p:txBody>
      </p:sp>
      <p:sp>
        <p:nvSpPr>
          <p:cNvPr id="143" name="Entstehung (Geschichte)…"/>
          <p:cNvSpPr txBox="1"/>
          <p:nvPr>
            <p:ph type="body" sz="half" idx="1"/>
          </p:nvPr>
        </p:nvSpPr>
        <p:spPr>
          <a:xfrm>
            <a:off x="986007" y="4000500"/>
            <a:ext cx="9969285" cy="8026400"/>
          </a:xfrm>
          <a:prstGeom prst="rect">
            <a:avLst/>
          </a:prstGeom>
        </p:spPr>
        <p:txBody>
          <a:bodyPr/>
          <a:lstStyle/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sz="1974"/>
            </a:pPr>
            <a:r>
              <a:t> </a:t>
            </a:r>
            <a:r>
              <a:rPr b="1"/>
              <a:t>Entstehung (Geschichte)</a:t>
            </a:r>
            <a:endParaRPr b="1"/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Verteilung weltweit und Anzahl der Gläubigen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Untergruppen (Abspaltungen)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Zentrales Glaubensverständnis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Gottheit und zentrale Verkünder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Heilige Schriften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Kernelemente bzw. Fundamente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Grundhaltung zum Leben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Feste/Feiertage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Familien und Traditionen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Krankheits- und Gesundheitsverständnis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Umgang mit Krankheit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Ernährung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Ausscheidung, Intimpflege, Hygiene</a:t>
            </a:r>
          </a:p>
          <a:p>
            <a:pPr marL="268604" indent="-268604" defTabSz="387984">
              <a:spcBef>
                <a:spcPts val="1800"/>
              </a:spcBef>
              <a:buBlip>
                <a:blip r:embed="rId3"/>
              </a:buBlip>
              <a:defRPr b="1" sz="1974"/>
            </a:pPr>
            <a:r>
              <a:t>Sterben und Tod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ntstehung (Geschicht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Entstehung (Geschichte)</a:t>
            </a:r>
          </a:p>
        </p:txBody>
      </p:sp>
      <p:sp>
        <p:nvSpPr>
          <p:cNvPr id="146" name="Islam entstand im 7.  Jahrhundert in Arabien.…"/>
          <p:cNvSpPr txBox="1"/>
          <p:nvPr>
            <p:ph type="body" idx="1"/>
          </p:nvPr>
        </p:nvSpPr>
        <p:spPr>
          <a:xfrm>
            <a:off x="425735" y="1560374"/>
            <a:ext cx="23715228" cy="80391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Islam entstand im 7.  Jahrhundert in Arabien.</a:t>
            </a:r>
          </a:p>
          <a:p>
            <a:pPr>
              <a:buBlip>
                <a:blip r:embed="rId2"/>
              </a:buBlip>
            </a:pPr>
            <a:r>
              <a:t>Der Prophet Mohammad erhielt Offenbarungen von Allah</a:t>
            </a:r>
          </a:p>
          <a:p>
            <a:pPr>
              <a:buBlip>
                <a:blip r:embed="rId2"/>
              </a:buBlip>
            </a:pPr>
            <a:r>
              <a:t>Diese wurden später im Koran gesammelt</a:t>
            </a:r>
          </a:p>
          <a:p>
            <a:pPr>
              <a:buBlip>
                <a:blip r:embed="rId2"/>
              </a:buBlip>
            </a:pPr>
            <a:r>
              <a:t>Mekka und Medina sind die wichtigsten Orte</a:t>
            </a:r>
          </a:p>
        </p:txBody>
      </p:sp>
      <p:pic>
        <p:nvPicPr>
          <p:cNvPr id="147" name="IMG_0146.jpeg" descr="IMG_014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5914" y="8423607"/>
            <a:ext cx="8676219" cy="456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0147.jpeg" descr="IMG_014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06084" y="5372923"/>
            <a:ext cx="9768528" cy="6621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Verteilung weltweit und Anzahl der Gläubi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Verteilung weltweit und Anzahl der Gläubigen</a:t>
            </a:r>
          </a:p>
        </p:txBody>
      </p:sp>
      <p:sp>
        <p:nvSpPr>
          <p:cNvPr id="151" name="ca. 1,9 Milliarden Muslime weltweit…"/>
          <p:cNvSpPr txBox="1"/>
          <p:nvPr>
            <p:ph type="body" sz="half" idx="1"/>
          </p:nvPr>
        </p:nvSpPr>
        <p:spPr>
          <a:xfrm>
            <a:off x="742410" y="3582224"/>
            <a:ext cx="10402684" cy="8039101"/>
          </a:xfrm>
          <a:prstGeom prst="rect">
            <a:avLst/>
          </a:prstGeom>
        </p:spPr>
        <p:txBody>
          <a:bodyPr/>
          <a:lstStyle/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t>ca. 1,9 Milliarden Muslime weltweit</a:t>
            </a:r>
          </a:p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t>Nach dem Christentum die zweitgrößte Religion</a:t>
            </a:r>
          </a:p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t>Größte islamische Länder: Indonesien, Pakistan, Indien, Bangladesch, Ägypten, Türkei</a:t>
            </a:r>
          </a:p>
          <a:p>
            <a:pPr marL="560070" indent="-560070" defTabSz="808990">
              <a:spcBef>
                <a:spcPts val="4900"/>
              </a:spcBef>
              <a:buBlip>
                <a:blip r:embed="rId2"/>
              </a:buBlip>
              <a:defRPr sz="4900"/>
            </a:pPr>
            <a:r>
              <a:t>Islam verbreitet sich auf allen Kontinenten</a:t>
            </a:r>
          </a:p>
        </p:txBody>
      </p:sp>
      <p:pic>
        <p:nvPicPr>
          <p:cNvPr id="152" name="IMG_0148.jpeg" descr="IMG_014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99719" y="2717035"/>
            <a:ext cx="8365042" cy="4976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0149.jpeg" descr="IMG_014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09639" y="7836375"/>
            <a:ext cx="8489893" cy="5113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Untergruppen (Abspaltungen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Untergruppen (Abspaltungen)</a:t>
            </a:r>
          </a:p>
        </p:txBody>
      </p:sp>
      <p:sp>
        <p:nvSpPr>
          <p:cNvPr id="156" name="Hauptgruppen: Sunniten (ca.85%) und Schiiten (ca. 15%)…"/>
          <p:cNvSpPr txBox="1"/>
          <p:nvPr>
            <p:ph type="body" sz="half" idx="1"/>
          </p:nvPr>
        </p:nvSpPr>
        <p:spPr>
          <a:xfrm>
            <a:off x="416620" y="2314030"/>
            <a:ext cx="10211202" cy="1021120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Hauptgruppen: Sunniten (ca.85%) und Schiiten (ca. 15%)</a:t>
            </a:r>
          </a:p>
          <a:p>
            <a:pPr>
              <a:buBlip>
                <a:blip r:embed="rId2"/>
              </a:buBlip>
            </a:pPr>
            <a:r>
              <a:t>Unterschied: Nachfolger des Propheten Mohammad</a:t>
            </a:r>
          </a:p>
          <a:p>
            <a:pPr>
              <a:buBlip>
                <a:blip r:embed="rId2"/>
              </a:buBlip>
            </a:pPr>
            <a:r>
              <a:t>Weitere Strömungen: Sufismus (mystische Richtung)</a:t>
            </a:r>
          </a:p>
        </p:txBody>
      </p:sp>
      <p:pic>
        <p:nvPicPr>
          <p:cNvPr id="157" name="IMG_0150.jpeg" descr="IMG_015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9790" y="3724461"/>
            <a:ext cx="10095301" cy="7837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Zentrales Glaubensverständn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Zentrales Glaubensverständnis</a:t>
            </a:r>
          </a:p>
        </p:txBody>
      </p:sp>
      <p:sp>
        <p:nvSpPr>
          <p:cNvPr id="160" name="Glaube an einen Gott (Allah)…"/>
          <p:cNvSpPr txBox="1"/>
          <p:nvPr>
            <p:ph type="body" idx="1"/>
          </p:nvPr>
        </p:nvSpPr>
        <p:spPr>
          <a:xfrm>
            <a:off x="451222" y="4070834"/>
            <a:ext cx="21437601" cy="8039101"/>
          </a:xfrm>
          <a:prstGeom prst="rect">
            <a:avLst/>
          </a:prstGeom>
        </p:spPr>
        <p:txBody>
          <a:bodyPr/>
          <a:lstStyle/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 Glaube an einen Gott (Allah)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b="1" sz="4250" u="sng"/>
            </a:pPr>
            <a:r>
              <a:t>Fünf Säulen des Islam: 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a. Schahada - Glaubensbekenntnis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b. Salat - Gebet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c. Zakat - Almosen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d. Saum - Fasten im Ramadan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e. Hadsch - Pilgelfahrt nach Mekka</a:t>
            </a:r>
          </a:p>
        </p:txBody>
      </p:sp>
      <p:pic>
        <p:nvPicPr>
          <p:cNvPr id="161" name="IMG_0152.jpeg" descr="IMG_015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38765" y="7527590"/>
            <a:ext cx="10561353" cy="5500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0153.jpeg" descr="IMG_015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29102" y="2673895"/>
            <a:ext cx="4683040" cy="46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ttheit und zentrale Verkü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Gottheit und zentrale Verkünder</a:t>
            </a:r>
          </a:p>
        </p:txBody>
      </p:sp>
      <p:sp>
        <p:nvSpPr>
          <p:cNvPr id="165" name="Nur ein Gott…"/>
          <p:cNvSpPr txBox="1"/>
          <p:nvPr>
            <p:ph type="body" sz="half" idx="1"/>
          </p:nvPr>
        </p:nvSpPr>
        <p:spPr>
          <a:xfrm>
            <a:off x="680075" y="2838450"/>
            <a:ext cx="10532143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Nur ein Gott</a:t>
            </a:r>
          </a:p>
          <a:p>
            <a:pPr>
              <a:buBlip>
                <a:blip r:embed="rId2"/>
              </a:buBlip>
            </a:pPr>
            <a:r>
              <a:t>Muhammad = Letzter und wichtigster Prophet</a:t>
            </a:r>
          </a:p>
          <a:p>
            <a:pPr>
              <a:buBlip>
                <a:blip r:embed="rId2"/>
              </a:buBlip>
            </a:pPr>
            <a:r>
              <a:t>Weitere Propheten: Abraham, Moses, Jesus - auch im Islam anerkannt</a:t>
            </a:r>
          </a:p>
        </p:txBody>
      </p:sp>
      <p:pic>
        <p:nvPicPr>
          <p:cNvPr id="166" name="IMG_0154.jpeg" descr="IMG_015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48459" y="3097969"/>
            <a:ext cx="4953001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0155.jpeg" descr="IMG_015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53486" y="7327612"/>
            <a:ext cx="6680201" cy="527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eilige Schrift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Heilige Schriften</a:t>
            </a:r>
          </a:p>
        </p:txBody>
      </p:sp>
      <p:sp>
        <p:nvSpPr>
          <p:cNvPr id="170" name="Koran: Wort Gottes, offenbart an Muhammad…"/>
          <p:cNvSpPr txBox="1"/>
          <p:nvPr>
            <p:ph type="body" sz="half" idx="1"/>
          </p:nvPr>
        </p:nvSpPr>
        <p:spPr>
          <a:xfrm>
            <a:off x="12606580" y="2838450"/>
            <a:ext cx="11380808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Koran: Wort Gottes, offenbart an Muhammad </a:t>
            </a:r>
          </a:p>
          <a:p>
            <a:pPr>
              <a:buBlip>
                <a:blip r:embed="rId2"/>
              </a:buBlip>
            </a:pPr>
            <a:r>
              <a:t>Hadithe: Berichte über Leben und Taten des Propheten</a:t>
            </a:r>
          </a:p>
          <a:p>
            <a:pPr>
              <a:buBlip>
                <a:blip r:embed="rId2"/>
              </a:buBlip>
            </a:pPr>
            <a:r>
              <a:t>Beide sind zentrale Grundlagen des Glaubens</a:t>
            </a:r>
          </a:p>
        </p:txBody>
      </p:sp>
      <p:pic>
        <p:nvPicPr>
          <p:cNvPr id="171" name="IMG_0156.jpeg" descr="IMG_015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5100" y="2957574"/>
            <a:ext cx="5092301" cy="5524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157.jpeg" descr="IMG_015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9473" y="7493870"/>
            <a:ext cx="7645401" cy="532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Kernelement bzw. Fundame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Kernelement bzw. Fundamente</a:t>
            </a:r>
          </a:p>
        </p:txBody>
      </p:sp>
      <p:sp>
        <p:nvSpPr>
          <p:cNvPr id="175" name="Glaube an:…"/>
          <p:cNvSpPr txBox="1"/>
          <p:nvPr>
            <p:ph type="body" sz="half" idx="1"/>
          </p:nvPr>
        </p:nvSpPr>
        <p:spPr>
          <a:xfrm>
            <a:off x="1241872" y="3631574"/>
            <a:ext cx="8582379" cy="8039101"/>
          </a:xfrm>
          <a:prstGeom prst="rect">
            <a:avLst/>
          </a:prstGeom>
        </p:spPr>
        <p:txBody>
          <a:bodyPr/>
          <a:lstStyle/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b="1" sz="3450" u="sng"/>
            </a:pPr>
            <a:r>
              <a:t>Glaube an:</a:t>
            </a:r>
          </a:p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sz="3450"/>
            </a:pPr>
            <a:r>
              <a:t>Allah</a:t>
            </a:r>
          </a:p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sz="3450"/>
            </a:pPr>
            <a:r>
              <a:t>Engel</a:t>
            </a:r>
          </a:p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sz="3450"/>
            </a:pPr>
            <a:r>
              <a:t>Heilige Bücher</a:t>
            </a:r>
          </a:p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sz="3450"/>
            </a:pPr>
            <a:r>
              <a:t>Propheten</a:t>
            </a:r>
          </a:p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sz="3450"/>
            </a:pPr>
            <a:r>
              <a:t>Das Jüngste Gericht</a:t>
            </a:r>
          </a:p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sz="3450"/>
            </a:pPr>
            <a:r>
              <a:t>Den göttlichen Willen</a:t>
            </a:r>
          </a:p>
          <a:p>
            <a:pPr marL="394334" indent="-394334" defTabSz="569594">
              <a:spcBef>
                <a:spcPts val="3500"/>
              </a:spcBef>
              <a:buBlip>
                <a:blip r:embed="rId2"/>
              </a:buBlip>
              <a:defRPr b="1" sz="3450"/>
            </a:pPr>
            <a:r>
              <a:t>Gebet und Reicheit strukturieren das Leben </a:t>
            </a:r>
          </a:p>
        </p:txBody>
      </p:sp>
      <p:pic>
        <p:nvPicPr>
          <p:cNvPr id="176" name="IMG_0158.jpeg" descr="IMG_015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91054" y="3660058"/>
            <a:ext cx="7128891" cy="7162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