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75" r:id="rId4"/>
    <p:sldId id="276" r:id="rId5"/>
    <p:sldId id="277" r:id="rId6"/>
    <p:sldId id="278" r:id="rId7"/>
    <p:sldId id="283" r:id="rId8"/>
    <p:sldId id="258" r:id="rId9"/>
    <p:sldId id="282" r:id="rId10"/>
    <p:sldId id="259" r:id="rId11"/>
    <p:sldId id="260" r:id="rId12"/>
    <p:sldId id="261" r:id="rId13"/>
    <p:sldId id="281" r:id="rId14"/>
    <p:sldId id="262" r:id="rId15"/>
    <p:sldId id="280" r:id="rId16"/>
    <p:sldId id="263" r:id="rId17"/>
    <p:sldId id="268" r:id="rId18"/>
    <p:sldId id="267" r:id="rId19"/>
    <p:sldId id="269" r:id="rId20"/>
    <p:sldId id="270" r:id="rId21"/>
    <p:sldId id="274" r:id="rId22"/>
    <p:sldId id="271" r:id="rId23"/>
    <p:sldId id="273" r:id="rId24"/>
    <p:sldId id="264" r:id="rId25"/>
    <p:sldId id="265" r:id="rId26"/>
    <p:sldId id="279" r:id="rId27"/>
    <p:sldId id="266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 für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hr oder Fal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10/30/25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lanet-wissen.de/kultur/religionen/hinduismus/index.html" TargetMode="External"/><Relationship Id="rId3" Type="http://schemas.openxmlformats.org/officeDocument/2006/relationships/hyperlink" Target="https://www.originalbuddhas.com/de/blog/hindug%C3%B6tter?" TargetMode="External"/><Relationship Id="rId7" Type="http://schemas.openxmlformats.org/officeDocument/2006/relationships/hyperlink" Target="https://www.bpb.de/themen/religion/hinduismus/" TargetMode="External"/><Relationship Id="rId2" Type="http://schemas.openxmlformats.org/officeDocument/2006/relationships/hyperlink" Target="https://www.religionen-entdecken.de/lexikon/g/goetter-und-goettinnen-im-hinduismu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e.hdasianart.com/blogs/news/understanding-the-seven-core-tenets-of-hinduism" TargetMode="External"/><Relationship Id="rId5" Type="http://schemas.openxmlformats.org/officeDocument/2006/relationships/hyperlink" Target="https://www.religionen-entdecken.de/lexikon/h/heilige-schriften-im-hinduismus" TargetMode="External"/><Relationship Id="rId10" Type="http://schemas.openxmlformats.org/officeDocument/2006/relationships/hyperlink" Target="https://www.geo.de/geolino/mensch/religion/21536-rtkl-hinduismus-die-aelteste-religion-der-welt" TargetMode="External"/><Relationship Id="rId4" Type="http://schemas.openxmlformats.org/officeDocument/2006/relationships/hyperlink" Target="https://www.religionen-entdecken.de/lexikon/g/guru" TargetMode="External"/><Relationship Id="rId9" Type="http://schemas.openxmlformats.org/officeDocument/2006/relationships/hyperlink" Target="https://www.religionen-entdecken.de/religion/hinduismus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72B6F9-13E2-27D9-0B9F-0D56F1F8B7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50896" y="1571531"/>
            <a:ext cx="8915399" cy="2262781"/>
          </a:xfrm>
        </p:spPr>
        <p:txBody>
          <a:bodyPr/>
          <a:lstStyle/>
          <a:p>
            <a:r>
              <a:rPr lang="de-DE" dirty="0"/>
              <a:t>Hinduismus 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3D78A16-B037-485F-3D4E-E1D6E8F64A8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Von: Ilka , Luca , Leonie , Sylvie , Liana </a:t>
            </a:r>
          </a:p>
        </p:txBody>
      </p:sp>
    </p:spTree>
    <p:extLst>
      <p:ext uri="{BB962C8B-B14F-4D97-AF65-F5344CB8AC3E}">
        <p14:creationId xmlns:p14="http://schemas.microsoft.com/office/powerpoint/2010/main" val="37361142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B00A1A-6381-F4C5-A056-38947C43B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Besonders Wichtige Gottheiten 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3E4340D-23DC-C899-439E-8AF3775826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3D3A268-A46E-200D-E238-A469E63A77E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e-DE" b="0" i="0" dirty="0" err="1">
                <a:effectLst/>
                <a:latin typeface="Helvetica" pitchFamily="2" charset="0"/>
              </a:rPr>
              <a:t>Brahma</a:t>
            </a:r>
            <a:r>
              <a:rPr lang="de-DE" b="0" i="0" dirty="0">
                <a:effectLst/>
                <a:latin typeface="Helvetica" pitchFamily="2" charset="0"/>
              </a:rPr>
              <a:t> : hat die Welt </a:t>
            </a:r>
            <a:r>
              <a:rPr lang="de-DE" b="0" i="0" dirty="0" err="1">
                <a:effectLst/>
                <a:latin typeface="Helvetica" pitchFamily="2" charset="0"/>
              </a:rPr>
              <a:t>erschaften</a:t>
            </a:r>
            <a:endParaRPr lang="de-DE" dirty="0">
              <a:latin typeface="Helvetica" pitchFamily="2" charset="0"/>
            </a:endParaRPr>
          </a:p>
          <a:p>
            <a:r>
              <a:rPr lang="de-DE" b="0" i="0" dirty="0" err="1">
                <a:effectLst/>
                <a:latin typeface="Helvetica" pitchFamily="2" charset="0"/>
              </a:rPr>
              <a:t>Vishnu</a:t>
            </a:r>
            <a:r>
              <a:rPr lang="de-DE" b="0" i="0" dirty="0">
                <a:effectLst/>
                <a:latin typeface="Helvetica" pitchFamily="2" charset="0"/>
              </a:rPr>
              <a:t> : </a:t>
            </a:r>
            <a:r>
              <a:rPr lang="de-DE" dirty="0">
                <a:latin typeface="Helvetica" pitchFamily="2" charset="0"/>
              </a:rPr>
              <a:t>erhält </a:t>
            </a:r>
            <a:r>
              <a:rPr lang="de-DE" b="0" i="0" dirty="0">
                <a:effectLst/>
                <a:latin typeface="Helvetica" pitchFamily="2" charset="0"/>
              </a:rPr>
              <a:t>die Welt am leben</a:t>
            </a:r>
            <a:endParaRPr lang="de-DE" dirty="0">
              <a:effectLst/>
              <a:latin typeface="Helvetica" pitchFamily="2" charset="0"/>
            </a:endParaRPr>
          </a:p>
          <a:p>
            <a:r>
              <a:rPr lang="de-DE" b="0" i="0" dirty="0" err="1">
                <a:effectLst/>
                <a:latin typeface="Helvetica" pitchFamily="2" charset="0"/>
              </a:rPr>
              <a:t>Shiva</a:t>
            </a:r>
            <a:r>
              <a:rPr lang="de-DE" dirty="0">
                <a:latin typeface="Helvetica" pitchFamily="2" charset="0"/>
              </a:rPr>
              <a:t> :</a:t>
            </a:r>
            <a:r>
              <a:rPr lang="de-DE" b="0" i="0" dirty="0">
                <a:effectLst/>
                <a:latin typeface="Helvetica" pitchFamily="2" charset="0"/>
              </a:rPr>
              <a:t> </a:t>
            </a:r>
            <a:r>
              <a:rPr lang="de-DE" b="0" i="0" dirty="0" err="1">
                <a:effectLst/>
                <a:latin typeface="Helvetica" pitchFamily="2" charset="0"/>
              </a:rPr>
              <a:t>zerstörer</a:t>
            </a:r>
            <a:r>
              <a:rPr lang="de-DE" b="0" i="0" dirty="0">
                <a:effectLst/>
                <a:latin typeface="Helvetica" pitchFamily="2" charset="0"/>
              </a:rPr>
              <a:t> und erneuert </a:t>
            </a:r>
            <a:endParaRPr lang="de-DE" dirty="0">
              <a:effectLst/>
              <a:latin typeface="Helvetica" pitchFamily="2" charset="0"/>
            </a:endParaRPr>
          </a:p>
          <a:p>
            <a:r>
              <a:rPr lang="de-DE" b="0" i="0" dirty="0">
                <a:effectLst/>
                <a:latin typeface="Helvetica" pitchFamily="2" charset="0"/>
              </a:rPr>
              <a:t>﻿﻿Lakshmi : Göttin des Glücks und der Schönheit</a:t>
            </a:r>
            <a:endParaRPr lang="de-DE" dirty="0">
              <a:effectLst/>
              <a:latin typeface="Helvetica" pitchFamily="2" charset="0"/>
            </a:endParaRPr>
          </a:p>
          <a:p>
            <a:r>
              <a:rPr lang="de-DE" b="0" i="0" dirty="0">
                <a:effectLst/>
                <a:latin typeface="Helvetica" pitchFamily="2" charset="0"/>
              </a:rPr>
              <a:t>﻿﻿Sarasvati : Göttin der Sprache und der </a:t>
            </a:r>
            <a:r>
              <a:rPr lang="de-DE" b="0" i="0" dirty="0" err="1">
                <a:effectLst/>
                <a:latin typeface="Helvetica" pitchFamily="2" charset="0"/>
              </a:rPr>
              <a:t>literatur</a:t>
            </a:r>
            <a:endParaRPr lang="de-DE" dirty="0">
              <a:effectLst/>
              <a:latin typeface="Helvetica" pitchFamily="2" charset="0"/>
            </a:endParaRPr>
          </a:p>
          <a:p>
            <a:r>
              <a:rPr lang="de-DE" b="0" i="0" dirty="0">
                <a:effectLst/>
                <a:latin typeface="Helvetica" pitchFamily="2" charset="0"/>
              </a:rPr>
              <a:t>﻿﻿</a:t>
            </a:r>
            <a:r>
              <a:rPr lang="de-DE" b="0" i="0" dirty="0" err="1">
                <a:effectLst/>
                <a:latin typeface="Helvetica" pitchFamily="2" charset="0"/>
              </a:rPr>
              <a:t>Snakti</a:t>
            </a:r>
            <a:r>
              <a:rPr lang="de-DE" b="0" i="0" dirty="0">
                <a:effectLst/>
                <a:latin typeface="Helvetica" pitchFamily="2" charset="0"/>
              </a:rPr>
              <a:t> : die gute und die böse kraft</a:t>
            </a:r>
            <a:endParaRPr lang="de-DE" dirty="0">
              <a:effectLst/>
              <a:latin typeface="Helvetica" pitchFamily="2" charset="0"/>
            </a:endParaRPr>
          </a:p>
          <a:p>
            <a:r>
              <a:rPr lang="de-DE" b="0" i="0" dirty="0">
                <a:effectLst/>
                <a:latin typeface="Helvetica" pitchFamily="2" charset="0"/>
              </a:rPr>
              <a:t>﻿﻿Durga : </a:t>
            </a:r>
            <a:r>
              <a:rPr lang="de-DE" b="0" i="0" dirty="0" err="1">
                <a:effectLst/>
                <a:latin typeface="Helvetica" pitchFamily="2" charset="0"/>
              </a:rPr>
              <a:t>vertitt</a:t>
            </a:r>
            <a:r>
              <a:rPr lang="de-DE" b="0" i="0" dirty="0">
                <a:effectLst/>
                <a:latin typeface="Helvetica" pitchFamily="2" charset="0"/>
              </a:rPr>
              <a:t> Wissen und Weisheit</a:t>
            </a:r>
            <a:endParaRPr lang="de-DE" dirty="0">
              <a:effectLst/>
              <a:latin typeface="Helvetica" pitchFamily="2" charset="0"/>
            </a:endParaRPr>
          </a:p>
          <a:p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3271385-FB6A-A7D1-5ABC-C1111A18D6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EECA5529-255D-0E74-2D16-94F018445EAD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7167563" y="2776538"/>
            <a:ext cx="4338637" cy="2892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7011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CD306B45-25EE-434D-ABA9-A27B79320C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0CBDF20-CFD2-1FCD-F8F8-756DD924A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6019" y="942108"/>
            <a:ext cx="3256550" cy="4969113"/>
          </a:xfrm>
        </p:spPr>
        <p:txBody>
          <a:bodyPr anchor="ctr">
            <a:normAutofit/>
          </a:bodyPr>
          <a:lstStyle/>
          <a:p>
            <a:r>
              <a:rPr lang="de-DE">
                <a:solidFill>
                  <a:schemeClr val="tx2">
                    <a:lumMod val="75000"/>
                  </a:schemeClr>
                </a:solidFill>
              </a:rPr>
              <a:t>Zentrale Verkünder 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0A42F85E-4939-431E-8B4A-EC07C8E0A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27EBB3F9-D6F7-4F6A-8843-9FEBA15E4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71831"/>
            <a:ext cx="0" cy="3200400"/>
          </a:xfrm>
          <a:prstGeom prst="line">
            <a:avLst/>
          </a:prstGeom>
          <a:ln w="158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Group 50">
            <a:extLst>
              <a:ext uri="{FF2B5EF4-FFF2-40B4-BE49-F238E27FC236}">
                <a16:creationId xmlns:a16="http://schemas.microsoft.com/office/drawing/2014/main" id="{5D2B17EF-74EB-4C33-B2E2-8E727B2E7D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6009967" y="0"/>
            <a:ext cx="6176982" cy="6853245"/>
            <a:chOff x="2487613" y="285750"/>
            <a:chExt cx="2428876" cy="5654676"/>
          </a:xfrm>
          <a:solidFill>
            <a:schemeClr val="bg1">
              <a:alpha val="30000"/>
            </a:schemeClr>
          </a:solidFill>
        </p:grpSpPr>
        <p:sp>
          <p:nvSpPr>
            <p:cNvPr id="52" name="Freeform 11">
              <a:extLst>
                <a:ext uri="{FF2B5EF4-FFF2-40B4-BE49-F238E27FC236}">
                  <a16:creationId xmlns:a16="http://schemas.microsoft.com/office/drawing/2014/main" id="{0A5F1F8A-3206-4B86-883F-65E98BB6E4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3" name="Freeform 12">
              <a:extLst>
                <a:ext uri="{FF2B5EF4-FFF2-40B4-BE49-F238E27FC236}">
                  <a16:creationId xmlns:a16="http://schemas.microsoft.com/office/drawing/2014/main" id="{6935F8C7-CC88-4243-9786-F3CDBF04A0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4" name="Freeform 13">
              <a:extLst>
                <a:ext uri="{FF2B5EF4-FFF2-40B4-BE49-F238E27FC236}">
                  <a16:creationId xmlns:a16="http://schemas.microsoft.com/office/drawing/2014/main" id="{9AF7BAD9-71B3-40D8-A089-EFF7FE67BD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5" name="Freeform 14">
              <a:extLst>
                <a:ext uri="{FF2B5EF4-FFF2-40B4-BE49-F238E27FC236}">
                  <a16:creationId xmlns:a16="http://schemas.microsoft.com/office/drawing/2014/main" id="{6467094F-AEF0-4D3B-BB76-8B3C1F08B9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6" name="Freeform 15">
              <a:extLst>
                <a:ext uri="{FF2B5EF4-FFF2-40B4-BE49-F238E27FC236}">
                  <a16:creationId xmlns:a16="http://schemas.microsoft.com/office/drawing/2014/main" id="{36F56AF9-DEF1-44E7-BF42-6AAC1AA9D1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7" name="Freeform 16">
              <a:extLst>
                <a:ext uri="{FF2B5EF4-FFF2-40B4-BE49-F238E27FC236}">
                  <a16:creationId xmlns:a16="http://schemas.microsoft.com/office/drawing/2014/main" id="{A43EBE71-20BA-4A40-A513-516678089D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8" name="Freeform 17">
              <a:extLst>
                <a:ext uri="{FF2B5EF4-FFF2-40B4-BE49-F238E27FC236}">
                  <a16:creationId xmlns:a16="http://schemas.microsoft.com/office/drawing/2014/main" id="{1DB39648-7B38-4D0B-93C5-048EC4A45C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9" name="Freeform 18">
              <a:extLst>
                <a:ext uri="{FF2B5EF4-FFF2-40B4-BE49-F238E27FC236}">
                  <a16:creationId xmlns:a16="http://schemas.microsoft.com/office/drawing/2014/main" id="{8DD2661F-DE5F-45EA-B30B-7C65896388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0" name="Freeform 19">
              <a:extLst>
                <a:ext uri="{FF2B5EF4-FFF2-40B4-BE49-F238E27FC236}">
                  <a16:creationId xmlns:a16="http://schemas.microsoft.com/office/drawing/2014/main" id="{ABF0A0E5-E68E-4183-A913-228692FD85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4" y="468286"/>
              <a:ext cx="1768475" cy="4262464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1" name="Freeform 20">
              <a:extLst>
                <a:ext uri="{FF2B5EF4-FFF2-40B4-BE49-F238E27FC236}">
                  <a16:creationId xmlns:a16="http://schemas.microsoft.com/office/drawing/2014/main" id="{615D8F55-8ACD-4EFE-A832-06E785479E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2" name="Freeform 21">
              <a:extLst>
                <a:ext uri="{FF2B5EF4-FFF2-40B4-BE49-F238E27FC236}">
                  <a16:creationId xmlns:a16="http://schemas.microsoft.com/office/drawing/2014/main" id="{0FDF4201-8CEC-474B-A6B1-88039B7041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3" name="Freeform 22">
              <a:extLst>
                <a:ext uri="{FF2B5EF4-FFF2-40B4-BE49-F238E27FC236}">
                  <a16:creationId xmlns:a16="http://schemas.microsoft.com/office/drawing/2014/main" id="{0F60AEA4-B25F-417E-93FC-59686DFBE5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B2AE46B-7373-E48C-13BA-F9A6EC8033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9062" y="942108"/>
            <a:ext cx="6455549" cy="4969114"/>
          </a:xfrm>
        </p:spPr>
        <p:txBody>
          <a:bodyPr anchor="ctr">
            <a:normAutofit/>
          </a:bodyPr>
          <a:lstStyle/>
          <a:p>
            <a:r>
              <a:rPr lang="de-DE" b="0" i="0" dirty="0">
                <a:solidFill>
                  <a:schemeClr val="tx2">
                    <a:lumMod val="75000"/>
                  </a:schemeClr>
                </a:solidFill>
                <a:effectLst/>
                <a:latin typeface="Helvetica" pitchFamily="2" charset="0"/>
              </a:rPr>
              <a:t>Guru als Gelehrten </a:t>
            </a:r>
            <a:endParaRPr lang="de-DE" dirty="0">
              <a:solidFill>
                <a:schemeClr val="tx2">
                  <a:lumMod val="75000"/>
                </a:schemeClr>
              </a:solidFill>
              <a:effectLst/>
              <a:latin typeface="Helvetica" pitchFamily="2" charset="0"/>
            </a:endParaRPr>
          </a:p>
          <a:p>
            <a:r>
              <a:rPr lang="de-DE" b="0" i="0" dirty="0">
                <a:solidFill>
                  <a:schemeClr val="tx2">
                    <a:lumMod val="75000"/>
                  </a:schemeClr>
                </a:solidFill>
                <a:effectLst/>
                <a:latin typeface="Helvetica" pitchFamily="2" charset="0"/>
              </a:rPr>
              <a:t>﻿﻿sie predigen Religion und erklären die heiligen Schiften, unterrichten im heiligen Gesang</a:t>
            </a:r>
            <a:endParaRPr lang="de-DE" dirty="0">
              <a:solidFill>
                <a:schemeClr val="tx2">
                  <a:lumMod val="75000"/>
                </a:schemeClr>
              </a:solidFill>
              <a:effectLst/>
              <a:latin typeface="Helvetica" pitchFamily="2" charset="0"/>
            </a:endParaRPr>
          </a:p>
          <a:p>
            <a:r>
              <a:rPr lang="de-DE" b="0" i="0" dirty="0">
                <a:solidFill>
                  <a:schemeClr val="tx2">
                    <a:lumMod val="75000"/>
                  </a:schemeClr>
                </a:solidFill>
                <a:effectLst/>
                <a:latin typeface="Helvetica" pitchFamily="2" charset="0"/>
              </a:rPr>
              <a:t>﻿﻿Gurus werden als Antwortgeber für Alltagsfragen angesehen </a:t>
            </a:r>
            <a:endParaRPr lang="de-DE" dirty="0">
              <a:solidFill>
                <a:schemeClr val="tx2">
                  <a:lumMod val="75000"/>
                </a:schemeClr>
              </a:solidFill>
              <a:effectLst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06556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Rectangle 111">
            <a:extLst>
              <a:ext uri="{FF2B5EF4-FFF2-40B4-BE49-F238E27FC236}">
                <a16:creationId xmlns:a16="http://schemas.microsoft.com/office/drawing/2014/main" id="{5BE0789E-91A7-4246-978E-A17FE1BF95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795735" cy="6858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3C6C0BD2-8B3C-4042-B4EE-5DB7665A37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  <a:solidFill>
            <a:schemeClr val="bg2"/>
          </a:solidFill>
        </p:grpSpPr>
        <p:sp>
          <p:nvSpPr>
            <p:cNvPr id="115" name="Freeform 27">
              <a:extLst>
                <a:ext uri="{FF2B5EF4-FFF2-40B4-BE49-F238E27FC236}">
                  <a16:creationId xmlns:a16="http://schemas.microsoft.com/office/drawing/2014/main" id="{5F53669F-C1E6-43B8-AC6F-B44CE56BF7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16" name="Freeform 28">
              <a:extLst>
                <a:ext uri="{FF2B5EF4-FFF2-40B4-BE49-F238E27FC236}">
                  <a16:creationId xmlns:a16="http://schemas.microsoft.com/office/drawing/2014/main" id="{53966C25-DAEA-4318-8FBC-EC6FF8F5A1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17" name="Freeform 29">
              <a:extLst>
                <a:ext uri="{FF2B5EF4-FFF2-40B4-BE49-F238E27FC236}">
                  <a16:creationId xmlns:a16="http://schemas.microsoft.com/office/drawing/2014/main" id="{ED6EA716-EAD4-4023-8673-0809A1E245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18" name="Freeform 30">
              <a:extLst>
                <a:ext uri="{FF2B5EF4-FFF2-40B4-BE49-F238E27FC236}">
                  <a16:creationId xmlns:a16="http://schemas.microsoft.com/office/drawing/2014/main" id="{84261748-EFC0-4729-A7BB-A88FDAF6FA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19" name="Freeform 31">
              <a:extLst>
                <a:ext uri="{FF2B5EF4-FFF2-40B4-BE49-F238E27FC236}">
                  <a16:creationId xmlns:a16="http://schemas.microsoft.com/office/drawing/2014/main" id="{2C14F808-CC69-494F-98AC-CB750416CC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20" name="Freeform 32">
              <a:extLst>
                <a:ext uri="{FF2B5EF4-FFF2-40B4-BE49-F238E27FC236}">
                  <a16:creationId xmlns:a16="http://schemas.microsoft.com/office/drawing/2014/main" id="{F1CA3607-84D0-4085-A363-796A17B1D7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21" name="Freeform 33">
              <a:extLst>
                <a:ext uri="{FF2B5EF4-FFF2-40B4-BE49-F238E27FC236}">
                  <a16:creationId xmlns:a16="http://schemas.microsoft.com/office/drawing/2014/main" id="{491E6160-2958-4A90-8B50-EDA182AABB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22" name="Freeform 34">
              <a:extLst>
                <a:ext uri="{FF2B5EF4-FFF2-40B4-BE49-F238E27FC236}">
                  <a16:creationId xmlns:a16="http://schemas.microsoft.com/office/drawing/2014/main" id="{559F6CB7-E057-499B-A859-3602769892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23" name="Freeform 35">
              <a:extLst>
                <a:ext uri="{FF2B5EF4-FFF2-40B4-BE49-F238E27FC236}">
                  <a16:creationId xmlns:a16="http://schemas.microsoft.com/office/drawing/2014/main" id="{FF12353D-CF89-4D03-8075-C161824E23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24" name="Freeform 36">
              <a:extLst>
                <a:ext uri="{FF2B5EF4-FFF2-40B4-BE49-F238E27FC236}">
                  <a16:creationId xmlns:a16="http://schemas.microsoft.com/office/drawing/2014/main" id="{5B91C9D6-FAF2-445B-AF1B-43992602A9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25" name="Freeform 37">
              <a:extLst>
                <a:ext uri="{FF2B5EF4-FFF2-40B4-BE49-F238E27FC236}">
                  <a16:creationId xmlns:a16="http://schemas.microsoft.com/office/drawing/2014/main" id="{570F7A1D-86B1-4AD1-B4A3-9AE2A52C85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26" name="Freeform 38">
              <a:extLst>
                <a:ext uri="{FF2B5EF4-FFF2-40B4-BE49-F238E27FC236}">
                  <a16:creationId xmlns:a16="http://schemas.microsoft.com/office/drawing/2014/main" id="{52C6EBA8-95CC-4FE6-A8E4-3A6911E8A4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3B26C776-9977-32DB-43CD-98E9D471F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7056" y="1093380"/>
            <a:ext cx="3068182" cy="4671240"/>
          </a:xfrm>
        </p:spPr>
        <p:txBody>
          <a:bodyPr anchor="ctr">
            <a:normAutofit/>
          </a:bodyPr>
          <a:lstStyle/>
          <a:p>
            <a:pPr algn="r"/>
            <a:r>
              <a:rPr lang="de-DE"/>
              <a:t>Heiligen Schriften </a:t>
            </a:r>
          </a:p>
        </p:txBody>
      </p:sp>
      <p:sp>
        <p:nvSpPr>
          <p:cNvPr id="128" name="Freeform 11">
            <a:extLst>
              <a:ext uri="{FF2B5EF4-FFF2-40B4-BE49-F238E27FC236}">
                <a16:creationId xmlns:a16="http://schemas.microsoft.com/office/drawing/2014/main" id="{15EDA122-4530-45D2-A70A-B1A967AAE5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179901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9782F52E-0F94-4BFC-9F89-B054DDEAB9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736" y="0"/>
            <a:ext cx="7396264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20D740F-748E-7D08-5EDE-00AF69B229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5509" y="1093380"/>
            <a:ext cx="6219103" cy="4679250"/>
          </a:xfrm>
        </p:spPr>
        <p:txBody>
          <a:bodyPr anchor="ctr">
            <a:normAutofit/>
          </a:bodyPr>
          <a:lstStyle/>
          <a:p>
            <a:r>
              <a:rPr lang="de-DE" b="0" i="0">
                <a:effectLst/>
                <a:latin typeface="Helvetica" pitchFamily="2" charset="0"/>
              </a:rPr>
              <a:t>aufgeteilt in 2 Gruppen 1. Shruti (hierin sind Botschaften der Götter, auch die ältesten Schiften, genannt Veden, sind enthalten) und 2, Smirti (hier erzählen weise Menschen Geschichten über die Götter)</a:t>
            </a:r>
            <a:endParaRPr lang="de-DE">
              <a:effectLst/>
              <a:latin typeface="Helvetica" pitchFamily="2" charset="0"/>
            </a:endParaRPr>
          </a:p>
          <a:p>
            <a:r>
              <a:rPr lang="de-DE" b="0" i="0">
                <a:effectLst/>
                <a:latin typeface="Helvetica" pitchFamily="2" charset="0"/>
              </a:rPr>
              <a:t>Veden entstanden ungefähr vor 3.500 Jahren und umfassen Samhitas (Hymnen), Brahamans (Ritualtexte) und Aranyakas (Waldschriften)</a:t>
            </a:r>
            <a:endParaRPr lang="de-DE">
              <a:effectLst/>
              <a:latin typeface="Helvetica" pitchFamily="2" charset="0"/>
            </a:endParaRPr>
          </a:p>
          <a:p>
            <a:r>
              <a:rPr lang="de-DE" b="0" i="0">
                <a:effectLst/>
                <a:latin typeface="Helvetica" pitchFamily="2" charset="0"/>
              </a:rPr>
              <a:t>﻿﻿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48993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A46F010-D160-4609-8979-FFD8C1EA6C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33EDF13-0098-DA2D-0BA1-7A1C7E6FC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3062" y="624110"/>
            <a:ext cx="8131550" cy="1280890"/>
          </a:xfrm>
        </p:spPr>
        <p:txBody>
          <a:bodyPr>
            <a:normAutofit/>
          </a:bodyPr>
          <a:lstStyle/>
          <a:p>
            <a:r>
              <a:rPr lang="de-DE" dirty="0"/>
              <a:t>Heilige Schriften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1B8C4F6-C3AC-4C94-8EC7-E4F7B7E9C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285151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B789310-9859-4942-98C8-3D2F12AAA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  <a:solidFill>
            <a:schemeClr val="tx2">
              <a:lumMod val="60000"/>
              <a:lumOff val="40000"/>
              <a:alpha val="40000"/>
            </a:schemeClr>
          </a:solidFill>
        </p:grpSpPr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FE9E5460-2AA9-4786-B69C-23DBEF356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E344A2AF-3860-4427-B13E-98021C17AB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DDBDD44E-1DC0-48AB-8FEC-E098D91974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3151FF3E-5E3F-4D82-A684-0003BACEA8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C6CBF27E-7F0C-4489-95A7-82DE1C0460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233BE304-221E-425E-A484-4B2E5F405B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10D5734E-EAEA-4A08-86A9-39BD5563EC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4D47FE86-98D1-4E35-86E4-16E9A19A64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F00661F9-B224-4DB1-8EFB-ABF9402BDE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id="{679DCB4E-8D36-4B7A-AF0C-8399F113AE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id="{4FAD51F6-D24C-4FD6-BEAE-41F0E5A825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4" name="Freeform 22">
              <a:extLst>
                <a:ext uri="{FF2B5EF4-FFF2-40B4-BE49-F238E27FC236}">
                  <a16:creationId xmlns:a16="http://schemas.microsoft.com/office/drawing/2014/main" id="{87AC773F-6D31-458A-9DD7-76566C8A9C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F1CEC7A-E419-4950-AA57-B00546C29C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  <a:solidFill>
            <a:schemeClr val="tx2">
              <a:lumMod val="75000"/>
              <a:alpha val="70000"/>
            </a:schemeClr>
          </a:solidFill>
        </p:grpSpPr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7AE7DCD1-5235-45E8-B229-15A3E3962E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C82E58C3-65A5-4079-BF94-E675AA410C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Freeform 29">
              <a:extLst>
                <a:ext uri="{FF2B5EF4-FFF2-40B4-BE49-F238E27FC236}">
                  <a16:creationId xmlns:a16="http://schemas.microsoft.com/office/drawing/2014/main" id="{7AABE1FA-6DC8-4A47-AC5C-F05B9C111C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id="{17BB7298-8900-4C67-B800-BD241F0199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Freeform 31">
              <a:extLst>
                <a:ext uri="{FF2B5EF4-FFF2-40B4-BE49-F238E27FC236}">
                  <a16:creationId xmlns:a16="http://schemas.microsoft.com/office/drawing/2014/main" id="{EE3442F8-53C2-490C-94EF-E423ECB95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3DBEA916-8B10-493A-8CBF-9B5FA2A4A0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id="{248DB27B-F9EA-4F81-A746-7D57B768E0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4" name="Freeform 34">
              <a:extLst>
                <a:ext uri="{FF2B5EF4-FFF2-40B4-BE49-F238E27FC236}">
                  <a16:creationId xmlns:a16="http://schemas.microsoft.com/office/drawing/2014/main" id="{998E5C90-2A81-4013-AE09-2023B4407C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86A8318B-7607-4519-8EEB-C7DD509653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id="{5009FB1B-4865-45DB-8727-F012E3ACA5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7" name="Freeform 37">
              <a:extLst>
                <a:ext uri="{FF2B5EF4-FFF2-40B4-BE49-F238E27FC236}">
                  <a16:creationId xmlns:a16="http://schemas.microsoft.com/office/drawing/2014/main" id="{5B209B64-3A98-4B1A-857A-2368AFED67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EB3B5D03-7AE3-411C-A820-6844E7D0C6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40" name="Freeform 11">
            <a:extLst>
              <a:ext uri="{FF2B5EF4-FFF2-40B4-BE49-F238E27FC236}">
                <a16:creationId xmlns:a16="http://schemas.microsoft.com/office/drawing/2014/main" id="{91328346-8BAD-4616-B50B-5CFDA5648D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411452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F3AD567-26AD-8A86-559B-2072BDF015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3062" y="2133600"/>
            <a:ext cx="8131550" cy="3777622"/>
          </a:xfrm>
        </p:spPr>
        <p:txBody>
          <a:bodyPr>
            <a:normAutofit/>
          </a:bodyPr>
          <a:lstStyle/>
          <a:p>
            <a:r>
              <a:rPr lang="de-DE" b="0" i="0" dirty="0">
                <a:effectLst/>
                <a:latin typeface="Helvetica" pitchFamily="2" charset="0"/>
              </a:rPr>
              <a:t>wichtigster Inhalt: Lehren der </a:t>
            </a:r>
            <a:r>
              <a:rPr lang="de-DE" b="0" i="0" dirty="0" err="1">
                <a:effectLst/>
                <a:latin typeface="Helvetica" pitchFamily="2" charset="0"/>
              </a:rPr>
              <a:t>Upanishaden</a:t>
            </a:r>
            <a:r>
              <a:rPr lang="de-DE" b="0" i="0" dirty="0">
                <a:effectLst/>
                <a:latin typeface="Helvetica" pitchFamily="2" charset="0"/>
              </a:rPr>
              <a:t> —&gt; Kreislauf von Leben und Tod</a:t>
            </a:r>
            <a:br>
              <a:rPr lang="de-DE" b="0" i="0" dirty="0">
                <a:effectLst/>
                <a:latin typeface="Helvetica" pitchFamily="2" charset="0"/>
              </a:rPr>
            </a:br>
            <a:r>
              <a:rPr lang="de-DE" b="0" i="0" dirty="0">
                <a:effectLst/>
                <a:latin typeface="Helvetica" pitchFamily="2" charset="0"/>
              </a:rPr>
              <a:t>wird weitergegeben</a:t>
            </a:r>
            <a:endParaRPr lang="de-DE" dirty="0">
              <a:effectLst/>
              <a:latin typeface="Helvetica" pitchFamily="2" charset="0"/>
            </a:endParaRPr>
          </a:p>
          <a:p>
            <a:r>
              <a:rPr lang="de-DE" b="0" i="0" dirty="0">
                <a:effectLst/>
                <a:latin typeface="Helvetica" pitchFamily="2" charset="0"/>
              </a:rPr>
              <a:t>﻿﻿</a:t>
            </a:r>
            <a:r>
              <a:rPr lang="de-DE" b="0" i="0" dirty="0" err="1">
                <a:effectLst/>
                <a:latin typeface="Helvetica" pitchFamily="2" charset="0"/>
              </a:rPr>
              <a:t>Bhagavadgita</a:t>
            </a:r>
            <a:r>
              <a:rPr lang="de-DE" b="0" i="0" dirty="0">
                <a:effectLst/>
                <a:latin typeface="Helvetica" pitchFamily="2" charset="0"/>
              </a:rPr>
              <a:t> (Gesang des Erhabenen) ist die bekannteste Schift der Hindus und ist mit </a:t>
            </a:r>
            <a:r>
              <a:rPr lang="de-DE" b="0" i="0" dirty="0" err="1">
                <a:effectLst/>
                <a:latin typeface="Helvetica" pitchFamily="2" charset="0"/>
              </a:rPr>
              <a:t>inserer</a:t>
            </a:r>
            <a:r>
              <a:rPr lang="de-DE" b="0" i="0" dirty="0">
                <a:effectLst/>
                <a:latin typeface="Helvetica" pitchFamily="2" charset="0"/>
              </a:rPr>
              <a:t> Bibel vergleichbar </a:t>
            </a:r>
            <a:endParaRPr lang="de-DE" dirty="0">
              <a:effectLst/>
              <a:latin typeface="Helvetica" pitchFamily="2" charset="0"/>
            </a:endParaRPr>
          </a:p>
          <a:p>
            <a:r>
              <a:rPr lang="de-DE" b="0" i="0" dirty="0">
                <a:effectLst/>
                <a:latin typeface="Helvetica" pitchFamily="2" charset="0"/>
              </a:rPr>
              <a:t>﻿﻿</a:t>
            </a:r>
            <a:r>
              <a:rPr lang="de-DE" b="0" i="0" dirty="0" err="1">
                <a:effectLst/>
                <a:latin typeface="Helvetica" pitchFamily="2" charset="0"/>
              </a:rPr>
              <a:t>Smiti</a:t>
            </a:r>
            <a:r>
              <a:rPr lang="de-DE" b="0" i="0" dirty="0">
                <a:effectLst/>
                <a:latin typeface="Helvetica" pitchFamily="2" charset="0"/>
              </a:rPr>
              <a:t> enthält zwei lange Heldengedichte1. Mahabharata und 2. Ramayana</a:t>
            </a:r>
            <a:endParaRPr lang="de-DE" dirty="0">
              <a:effectLst/>
              <a:latin typeface="Helvetica" pitchFamily="2" charset="0"/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981344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83030214-227F-42DB-9282-BBA6AF8D94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654295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8C72B0B-EBBF-B4D9-4BBE-4532351C7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3889" y="1059872"/>
            <a:ext cx="3012216" cy="4851349"/>
          </a:xfrm>
        </p:spPr>
        <p:txBody>
          <a:bodyPr>
            <a:normAutofit/>
          </a:bodyPr>
          <a:lstStyle/>
          <a:p>
            <a:r>
              <a:rPr lang="de-DE" sz="3100"/>
              <a:t>Kernelemente</a:t>
            </a:r>
          </a:p>
        </p:txBody>
      </p:sp>
      <p:sp>
        <p:nvSpPr>
          <p:cNvPr id="26" name="Freeform 11">
            <a:extLst>
              <a:ext uri="{FF2B5EF4-FFF2-40B4-BE49-F238E27FC236}">
                <a16:creationId xmlns:a16="http://schemas.microsoft.com/office/drawing/2014/main" id="{0D7A9289-BAD1-4A78-979F-A655C886DB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1149203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940110A-B4BA-A39E-DE70-ED7B012CE2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0368" y="1059872"/>
            <a:ext cx="6224244" cy="4851350"/>
          </a:xfrm>
        </p:spPr>
        <p:txBody>
          <a:bodyPr>
            <a:normAutofit/>
          </a:bodyPr>
          <a:lstStyle/>
          <a:p>
            <a:r>
              <a:rPr lang="de-DE" b="0" i="0" dirty="0">
                <a:effectLst/>
                <a:latin typeface="Helvetica" pitchFamily="2" charset="0"/>
              </a:rPr>
              <a:t>1. </a:t>
            </a:r>
            <a:r>
              <a:rPr lang="de-DE" b="0" i="0" dirty="0" err="1">
                <a:effectLst/>
                <a:latin typeface="Helvetica" pitchFamily="2" charset="0"/>
              </a:rPr>
              <a:t>Dhama</a:t>
            </a:r>
            <a:r>
              <a:rPr lang="de-DE" b="0" i="0" dirty="0">
                <a:effectLst/>
                <a:latin typeface="Helvetica" pitchFamily="2" charset="0"/>
              </a:rPr>
              <a:t> (gerechte Pflicht) : stellt moralische und ethische Pflichten dar, fördert</a:t>
            </a:r>
            <a:r>
              <a:rPr lang="de-DE" dirty="0">
                <a:latin typeface="Helvetica" pitchFamily="2" charset="0"/>
              </a:rPr>
              <a:t> </a:t>
            </a:r>
            <a:r>
              <a:rPr lang="de-DE" b="0" i="0" dirty="0">
                <a:effectLst/>
                <a:latin typeface="Helvetica" pitchFamily="2" charset="0"/>
              </a:rPr>
              <a:t>Gerechtigkeit und soziale Harmonie. Durch die  Wahrung soll Gleichgewicht zwischen persönlichen und gemeinschaftlichen leben erzeugt werden.</a:t>
            </a:r>
            <a:endParaRPr lang="de-DE" dirty="0">
              <a:effectLst/>
              <a:latin typeface="Helvetica" pitchFamily="2" charset="0"/>
            </a:endParaRPr>
          </a:p>
          <a:p>
            <a:r>
              <a:rPr lang="de-DE" b="0" i="0" dirty="0">
                <a:effectLst/>
                <a:latin typeface="Helvetica" pitchFamily="2" charset="0"/>
              </a:rPr>
              <a:t>﻿﻿﻿Karma (Ursache /Wirkung) : jede Handlung hat Konsequenzen, gute Taten (</a:t>
            </a:r>
            <a:r>
              <a:rPr lang="de-DE" b="0" i="0" dirty="0" err="1">
                <a:effectLst/>
                <a:latin typeface="Helvetica" pitchFamily="2" charset="0"/>
              </a:rPr>
              <a:t>Punya</a:t>
            </a:r>
            <a:r>
              <a:rPr lang="de-DE" b="0" i="0" dirty="0">
                <a:effectLst/>
                <a:latin typeface="Helvetica" pitchFamily="2" charset="0"/>
              </a:rPr>
              <a:t>)</a:t>
            </a:r>
            <a:r>
              <a:rPr lang="de-DE" dirty="0">
                <a:latin typeface="Helvetica" pitchFamily="2" charset="0"/>
              </a:rPr>
              <a:t> </a:t>
            </a:r>
            <a:r>
              <a:rPr lang="de-DE" b="0" i="0" dirty="0">
                <a:effectLst/>
                <a:latin typeface="Helvetica" pitchFamily="2" charset="0"/>
              </a:rPr>
              <a:t>fuhren zu positiven Ergebnissen und negative Handlungen (Papa) führen zu leid. Karma ist direkt mit dem Zyklus der Wiedergeburt (</a:t>
            </a:r>
            <a:r>
              <a:rPr lang="de-DE" b="0" i="0" dirty="0" err="1">
                <a:effectLst/>
                <a:latin typeface="Helvetica" pitchFamily="2" charset="0"/>
              </a:rPr>
              <a:t>Samsara</a:t>
            </a:r>
            <a:r>
              <a:rPr lang="de-DE" b="0" i="0" dirty="0">
                <a:effectLst/>
                <a:latin typeface="Helvetica" pitchFamily="2" charset="0"/>
              </a:rPr>
              <a:t>) verbunden.﻿﻿﻿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13008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9FE08D8-CEA0-461E-870A-02CD15D9B9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05907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C8B1826-C135-489C-CB02-4E3974BB4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893" y="3101093"/>
            <a:ext cx="2454052" cy="3029344"/>
          </a:xfrm>
        </p:spPr>
        <p:txBody>
          <a:bodyPr>
            <a:normAutofit/>
          </a:bodyPr>
          <a:lstStyle/>
          <a:p>
            <a:r>
              <a:rPr lang="de-DE" sz="2500">
                <a:solidFill>
                  <a:schemeClr val="bg1"/>
                </a:solidFill>
              </a:rPr>
              <a:t>Kernelemente </a:t>
            </a:r>
          </a:p>
        </p:txBody>
      </p:sp>
      <p:sp>
        <p:nvSpPr>
          <p:cNvPr id="10" name="Freeform 11">
            <a:extLst>
              <a:ext uri="{FF2B5EF4-FFF2-40B4-BE49-F238E27FC236}">
                <a16:creationId xmlns:a16="http://schemas.microsoft.com/office/drawing/2014/main" id="{2B982904-A46E-41DF-BA98-61E2300C7D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179901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7018161-547E-48F7-A0D9-272C9EA5B3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736" y="0"/>
            <a:ext cx="739626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5CECDE5-7E82-F3CB-6C34-EE897AEF58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6578" y="589722"/>
            <a:ext cx="6798033" cy="5321500"/>
          </a:xfrm>
        </p:spPr>
        <p:txBody>
          <a:bodyPr anchor="ctr">
            <a:normAutofit/>
          </a:bodyPr>
          <a:lstStyle/>
          <a:p>
            <a:r>
              <a:rPr lang="de-DE" b="0" i="0" dirty="0">
                <a:effectLst/>
                <a:latin typeface="Helvetica" pitchFamily="2" charset="0"/>
              </a:rPr>
              <a:t>﻿﻿﻿</a:t>
            </a:r>
            <a:r>
              <a:rPr lang="de-DE" b="0" i="0" dirty="0" err="1">
                <a:effectLst/>
                <a:latin typeface="Helvetica" pitchFamily="2" charset="0"/>
              </a:rPr>
              <a:t>Samsara</a:t>
            </a:r>
            <a:r>
              <a:rPr lang="de-DE" b="0" i="0" dirty="0">
                <a:effectLst/>
                <a:latin typeface="Helvetica" pitchFamily="2" charset="0"/>
              </a:rPr>
              <a:t> : Zyklus von Geburt , Tod und Wiedergeburt. Die Seele erfährt mehrere</a:t>
            </a:r>
            <a:br>
              <a:rPr lang="de-DE" b="0" i="0" dirty="0">
                <a:effectLst/>
                <a:latin typeface="Helvetica" pitchFamily="2" charset="0"/>
              </a:rPr>
            </a:br>
            <a:r>
              <a:rPr lang="de-DE" b="0" i="0" dirty="0">
                <a:effectLst/>
                <a:latin typeface="Helvetica" pitchFamily="2" charset="0"/>
              </a:rPr>
              <a:t>Reinkarnationen die vom vorher gesammelten Karma abhängig sind.</a:t>
            </a:r>
            <a:br>
              <a:rPr lang="de-DE" b="0" i="0" dirty="0">
                <a:effectLst/>
                <a:latin typeface="Helvetica" pitchFamily="2" charset="0"/>
              </a:rPr>
            </a:br>
            <a:r>
              <a:rPr lang="de-DE" b="0" i="0" dirty="0">
                <a:effectLst/>
                <a:latin typeface="Helvetica" pitchFamily="2" charset="0"/>
              </a:rPr>
              <a:t>Ziel ist es </a:t>
            </a:r>
            <a:r>
              <a:rPr lang="de-DE" b="0" i="0" dirty="0" err="1">
                <a:effectLst/>
                <a:latin typeface="Helvetica" pitchFamily="2" charset="0"/>
              </a:rPr>
              <a:t>Samsara</a:t>
            </a:r>
            <a:r>
              <a:rPr lang="de-DE" b="0" i="0" dirty="0">
                <a:effectLst/>
                <a:latin typeface="Helvetica" pitchFamily="2" charset="0"/>
              </a:rPr>
              <a:t> zu verlassen und sich mit dem göttlichen zu verlieren .</a:t>
            </a:r>
          </a:p>
          <a:p>
            <a:r>
              <a:rPr lang="de-DE" b="0" i="0" dirty="0" err="1">
                <a:effectLst/>
                <a:latin typeface="Helvetica" pitchFamily="2" charset="0"/>
              </a:rPr>
              <a:t>Mosa</a:t>
            </a:r>
            <a:r>
              <a:rPr lang="de-DE" b="0" i="0" dirty="0">
                <a:effectLst/>
                <a:latin typeface="Helvetica" pitchFamily="2" charset="0"/>
              </a:rPr>
              <a:t> (</a:t>
            </a:r>
            <a:r>
              <a:rPr lang="de-DE" b="0" i="0" dirty="0" err="1">
                <a:effectLst/>
                <a:latin typeface="Helvetica" pitchFamily="2" charset="0"/>
              </a:rPr>
              <a:t>Beficiung</a:t>
            </a:r>
            <a:r>
              <a:rPr lang="de-DE" b="0" i="0" dirty="0">
                <a:effectLst/>
                <a:latin typeface="Helvetica" pitchFamily="2" charset="0"/>
              </a:rPr>
              <a:t>) :  ultimatives ziel im Hinduismus . Vereinigung mit </a:t>
            </a:r>
            <a:r>
              <a:rPr lang="de-DE" b="0" i="0" dirty="0" err="1">
                <a:effectLst/>
                <a:latin typeface="Helvetica" pitchFamily="2" charset="0"/>
              </a:rPr>
              <a:t>Braham</a:t>
            </a:r>
            <a:r>
              <a:rPr lang="de-DE" b="0" i="0" dirty="0">
                <a:effectLst/>
                <a:latin typeface="Helvetica" pitchFamily="2" charset="0"/>
              </a:rPr>
              <a:t> durch</a:t>
            </a:r>
            <a:br>
              <a:rPr lang="de-DE" b="0" i="0" dirty="0">
                <a:effectLst/>
                <a:latin typeface="Helvetica" pitchFamily="2" charset="0"/>
              </a:rPr>
            </a:br>
            <a:r>
              <a:rPr lang="de-DE" b="0" i="0" dirty="0" err="1">
                <a:effectLst/>
                <a:latin typeface="Helvetica" pitchFamily="2" charset="0"/>
              </a:rPr>
              <a:t>versch</a:t>
            </a:r>
            <a:r>
              <a:rPr lang="de-DE" b="0" i="0" dirty="0">
                <a:effectLst/>
                <a:latin typeface="Helvetica" pitchFamily="2" charset="0"/>
              </a:rPr>
              <a:t> Wege z.b </a:t>
            </a:r>
            <a:r>
              <a:rPr lang="de-DE" b="0" i="0" dirty="0" err="1">
                <a:effectLst/>
                <a:latin typeface="Helvetica" pitchFamily="2" charset="0"/>
              </a:rPr>
              <a:t>Jnana</a:t>
            </a:r>
            <a:r>
              <a:rPr lang="de-DE" b="0" i="0" dirty="0">
                <a:effectLst/>
                <a:latin typeface="Helvetica" pitchFamily="2" charset="0"/>
              </a:rPr>
              <a:t> Yoga (</a:t>
            </a:r>
            <a:r>
              <a:rPr lang="de-DE" b="0" i="0" dirty="0" err="1">
                <a:effectLst/>
                <a:latin typeface="Helvetica" pitchFamily="2" charset="0"/>
              </a:rPr>
              <a:t>Wissenweg</a:t>
            </a:r>
            <a:r>
              <a:rPr lang="de-DE" b="0" i="0" dirty="0">
                <a:effectLst/>
                <a:latin typeface="Helvetica" pitchFamily="2" charset="0"/>
              </a:rPr>
              <a:t>) oder Karma Yoga (Handlungsweg).</a:t>
            </a:r>
            <a:endParaRPr lang="de-DE" dirty="0">
              <a:effectLst/>
              <a:latin typeface="Helvetica" pitchFamily="2" charset="0"/>
            </a:endParaRPr>
          </a:p>
          <a:p>
            <a:endParaRPr lang="de-DE" dirty="0">
              <a:effectLst/>
              <a:latin typeface="Helvetica" pitchFamily="2" charset="0"/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106875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9FE08D8-CEA0-461E-870A-02CD15D9B9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05907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2A6A8A2-C2BB-06AD-2466-780B974D3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893" y="3101093"/>
            <a:ext cx="2454052" cy="3029344"/>
          </a:xfrm>
        </p:spPr>
        <p:txBody>
          <a:bodyPr>
            <a:normAutofit/>
          </a:bodyPr>
          <a:lstStyle/>
          <a:p>
            <a:r>
              <a:rPr lang="de-DE" sz="2500">
                <a:solidFill>
                  <a:schemeClr val="bg1"/>
                </a:solidFill>
              </a:rPr>
              <a:t>Kernelemente </a:t>
            </a:r>
          </a:p>
        </p:txBody>
      </p:sp>
      <p:sp>
        <p:nvSpPr>
          <p:cNvPr id="10" name="Freeform 11">
            <a:extLst>
              <a:ext uri="{FF2B5EF4-FFF2-40B4-BE49-F238E27FC236}">
                <a16:creationId xmlns:a16="http://schemas.microsoft.com/office/drawing/2014/main" id="{2B982904-A46E-41DF-BA98-61E2300C7D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179901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7018161-547E-48F7-A0D9-272C9EA5B3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736" y="0"/>
            <a:ext cx="739626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88C5948-62C3-0223-FEC4-2331F39B1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6578" y="589722"/>
            <a:ext cx="6798033" cy="5321500"/>
          </a:xfrm>
        </p:spPr>
        <p:txBody>
          <a:bodyPr anchor="ctr">
            <a:normAutofit/>
          </a:bodyPr>
          <a:lstStyle/>
          <a:p>
            <a:r>
              <a:rPr lang="de-DE" b="0" i="0" dirty="0" err="1">
                <a:effectLst/>
                <a:latin typeface="Helvetica" pitchFamily="2" charset="0"/>
              </a:rPr>
              <a:t>Braham</a:t>
            </a:r>
            <a:r>
              <a:rPr lang="de-DE" b="0" i="0" dirty="0">
                <a:effectLst/>
                <a:latin typeface="Helvetica" pitchFamily="2" charset="0"/>
              </a:rPr>
              <a:t> (</a:t>
            </a:r>
            <a:r>
              <a:rPr lang="de-DE" b="0" i="0" dirty="0" err="1">
                <a:effectLst/>
                <a:latin typeface="Helvetica" pitchFamily="2" charset="0"/>
              </a:rPr>
              <a:t>ulimative</a:t>
            </a:r>
            <a:r>
              <a:rPr lang="de-DE" b="0" i="0" dirty="0">
                <a:effectLst/>
                <a:latin typeface="Helvetica" pitchFamily="2" charset="0"/>
              </a:rPr>
              <a:t> Realität) → jenseits von menschlichem Verständnis, man soll sich  mit dem göttlichen verbunden fühlen, spirituelle</a:t>
            </a:r>
            <a:r>
              <a:rPr lang="de-DE" dirty="0">
                <a:latin typeface="Helvetica" pitchFamily="2" charset="0"/>
              </a:rPr>
              <a:t> </a:t>
            </a:r>
            <a:r>
              <a:rPr lang="de-DE" b="0" i="0" dirty="0">
                <a:effectLst/>
                <a:latin typeface="Helvetica" pitchFamily="2" charset="0"/>
              </a:rPr>
              <a:t>Erleuchtung.</a:t>
            </a:r>
            <a:endParaRPr lang="de-DE" dirty="0">
              <a:effectLst/>
              <a:latin typeface="Helvetica" pitchFamily="2" charset="0"/>
            </a:endParaRPr>
          </a:p>
          <a:p>
            <a:r>
              <a:rPr lang="de-DE" b="0" i="0" dirty="0" err="1">
                <a:effectLst/>
                <a:latin typeface="Helvetica" pitchFamily="2" charset="0"/>
              </a:rPr>
              <a:t>Ahimsa</a:t>
            </a:r>
            <a:r>
              <a:rPr lang="de-DE" b="0" i="0" dirty="0">
                <a:effectLst/>
                <a:latin typeface="Helvetica" pitchFamily="2" charset="0"/>
              </a:rPr>
              <a:t> (</a:t>
            </a:r>
            <a:r>
              <a:rPr lang="de-DE" b="0" i="0" dirty="0" err="1">
                <a:effectLst/>
                <a:latin typeface="Helvetica" pitchFamily="2" charset="0"/>
              </a:rPr>
              <a:t>Gecaltlosigkit</a:t>
            </a:r>
            <a:r>
              <a:rPr lang="de-DE" b="0" i="0" dirty="0">
                <a:effectLst/>
                <a:latin typeface="Helvetica" pitchFamily="2" charset="0"/>
              </a:rPr>
              <a:t>) :wesentliche ethische Lehre, Fördert Mitgefühl und Respekt für alle Lebewesen, fördert Vegetarismus und friedliche </a:t>
            </a:r>
            <a:r>
              <a:rPr lang="de-DE" b="0" i="0" dirty="0" err="1">
                <a:effectLst/>
                <a:latin typeface="Helvetica" pitchFamily="2" charset="0"/>
              </a:rPr>
              <a:t>Kocxistenz</a:t>
            </a:r>
            <a:r>
              <a:rPr lang="de-DE" b="0" i="0" dirty="0">
                <a:effectLst/>
                <a:latin typeface="Helvetica" pitchFamily="2" charset="0"/>
              </a:rPr>
              <a:t>, </a:t>
            </a:r>
            <a:r>
              <a:rPr lang="de-DE" b="0" i="0" dirty="0" err="1">
                <a:effectLst/>
                <a:latin typeface="Helvetica" pitchFamily="2" charset="0"/>
              </a:rPr>
              <a:t>Ghandi</a:t>
            </a:r>
            <a:r>
              <a:rPr lang="de-DE" b="0" i="0" dirty="0">
                <a:effectLst/>
                <a:latin typeface="Helvetica" pitchFamily="2" charset="0"/>
              </a:rPr>
              <a:t> als Vorbild</a:t>
            </a:r>
            <a:endParaRPr lang="de-DE" dirty="0">
              <a:effectLst/>
              <a:latin typeface="Helvetica" pitchFamily="2" charset="0"/>
            </a:endParaRPr>
          </a:p>
          <a:p>
            <a:r>
              <a:rPr lang="de-DE" b="0" i="0" dirty="0">
                <a:effectLst/>
                <a:latin typeface="Helvetica" pitchFamily="2" charset="0"/>
              </a:rPr>
              <a:t>Yoga und Meditation → Mittel um geistiges </a:t>
            </a:r>
            <a:r>
              <a:rPr lang="de-DE" dirty="0" err="1">
                <a:latin typeface="Helvetica" pitchFamily="2" charset="0"/>
              </a:rPr>
              <a:t>b</a:t>
            </a:r>
            <a:r>
              <a:rPr lang="de-DE" b="0" i="0" dirty="0" err="1">
                <a:effectLst/>
                <a:latin typeface="Helvetica" pitchFamily="2" charset="0"/>
              </a:rPr>
              <a:t>ewustsein</a:t>
            </a:r>
            <a:r>
              <a:rPr lang="de-DE" b="0" i="0" dirty="0">
                <a:effectLst/>
                <a:latin typeface="Helvetica" pitchFamily="2" charset="0"/>
              </a:rPr>
              <a:t> und Selbstdisziplin zu fordern , Körper und Geist Werden gestärkt, Person findet inneren frieden und Selbstverwirklichung.</a:t>
            </a:r>
            <a:endParaRPr lang="de-DE" dirty="0">
              <a:effectLst/>
              <a:latin typeface="Helvetica" pitchFamily="2" charset="0"/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591067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D306B45-25EE-434D-ABA9-A27B79320C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58F9549-B94D-B5B6-D561-5265505D9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6019" y="942108"/>
            <a:ext cx="3256550" cy="4969113"/>
          </a:xfrm>
        </p:spPr>
        <p:txBody>
          <a:bodyPr anchor="ctr">
            <a:normAutofit/>
          </a:bodyPr>
          <a:lstStyle/>
          <a:p>
            <a:r>
              <a:rPr lang="de-DE">
                <a:solidFill>
                  <a:schemeClr val="tx2">
                    <a:lumMod val="75000"/>
                  </a:schemeClr>
                </a:solidFill>
                <a:latin typeface="UICTFontTextStyleBody"/>
              </a:rPr>
              <a:t>Grundhaltung zum Leben </a:t>
            </a:r>
            <a:br>
              <a:rPr lang="de-DE">
                <a:solidFill>
                  <a:schemeClr val="tx2">
                    <a:lumMod val="75000"/>
                  </a:schemeClr>
                </a:solidFill>
                <a:effectLst/>
                <a:latin typeface=".AppleSystemUIFont"/>
              </a:rPr>
            </a:br>
            <a:endParaRPr lang="de-DE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A42F85E-4939-431E-8B4A-EC07C8E0A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7EBB3F9-D6F7-4F6A-8843-9FEBA15E4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71831"/>
            <a:ext cx="0" cy="3200400"/>
          </a:xfrm>
          <a:prstGeom prst="line">
            <a:avLst/>
          </a:prstGeom>
          <a:ln w="158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D2B17EF-74EB-4C33-B2E2-8E727B2E7D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6009967" y="0"/>
            <a:ext cx="6176982" cy="6853245"/>
            <a:chOff x="2487613" y="285750"/>
            <a:chExt cx="2428876" cy="5654676"/>
          </a:xfrm>
          <a:solidFill>
            <a:schemeClr val="bg1">
              <a:alpha val="30000"/>
            </a:schemeClr>
          </a:solidFill>
        </p:grpSpPr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0A5F1F8A-3206-4B86-883F-65E98BB6E4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6935F8C7-CC88-4243-9786-F3CDBF04A0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9AF7BAD9-71B3-40D8-A089-EFF7FE67BD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id="{6467094F-AEF0-4D3B-BB76-8B3C1F08B9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id="{36F56AF9-DEF1-44E7-BF42-6AAC1AA9D1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A43EBE71-20BA-4A40-A513-516678089D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id="{1DB39648-7B38-4D0B-93C5-048EC4A45C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8DD2661F-DE5F-45EA-B30B-7C65896388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id="{ABF0A0E5-E68E-4183-A913-228692FD85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4" y="468286"/>
              <a:ext cx="1768475" cy="4262464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4" name="Freeform 20">
              <a:extLst>
                <a:ext uri="{FF2B5EF4-FFF2-40B4-BE49-F238E27FC236}">
                  <a16:creationId xmlns:a16="http://schemas.microsoft.com/office/drawing/2014/main" id="{615D8F55-8ACD-4EFE-A832-06E785479E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5" name="Freeform 21">
              <a:extLst>
                <a:ext uri="{FF2B5EF4-FFF2-40B4-BE49-F238E27FC236}">
                  <a16:creationId xmlns:a16="http://schemas.microsoft.com/office/drawing/2014/main" id="{0FDF4201-8CEC-474B-A6B1-88039B7041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6" name="Freeform 22">
              <a:extLst>
                <a:ext uri="{FF2B5EF4-FFF2-40B4-BE49-F238E27FC236}">
                  <a16:creationId xmlns:a16="http://schemas.microsoft.com/office/drawing/2014/main" id="{0F60AEA4-B25F-417E-93FC-59686DFBE5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2F235B4-7FDA-C884-BD37-95F1A6D677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9062" y="942108"/>
            <a:ext cx="6455549" cy="4969114"/>
          </a:xfrm>
        </p:spPr>
        <p:txBody>
          <a:bodyPr anchor="ctr">
            <a:normAutofit/>
          </a:bodyPr>
          <a:lstStyle/>
          <a:p>
            <a:r>
              <a:rPr lang="de-DE" b="0" i="0">
                <a:solidFill>
                  <a:schemeClr val="tx2">
                    <a:lumMod val="75000"/>
                  </a:schemeClr>
                </a:solidFill>
                <a:effectLst/>
                <a:latin typeface="UICTFontTextStyleBody"/>
              </a:rPr>
              <a:t>Alles Leben verbunden</a:t>
            </a:r>
            <a:endParaRPr lang="de-DE">
              <a:solidFill>
                <a:schemeClr val="tx2">
                  <a:lumMod val="75000"/>
                </a:schemeClr>
              </a:solidFill>
              <a:effectLst/>
              <a:latin typeface=".AppleSystemUIFont"/>
            </a:endParaRPr>
          </a:p>
          <a:p>
            <a:r>
              <a:rPr lang="de-DE" b="0" i="0">
                <a:solidFill>
                  <a:schemeClr val="tx2">
                    <a:lumMod val="75000"/>
                  </a:schemeClr>
                </a:solidFill>
                <a:effectLst/>
                <a:latin typeface="UICTFontTextStyleBody"/>
              </a:rPr>
              <a:t>Dharma richtige Pflichten</a:t>
            </a:r>
            <a:endParaRPr lang="de-DE">
              <a:solidFill>
                <a:schemeClr val="tx2">
                  <a:lumMod val="75000"/>
                </a:schemeClr>
              </a:solidFill>
              <a:effectLst/>
              <a:latin typeface=".AppleSystemUIFont"/>
            </a:endParaRPr>
          </a:p>
          <a:p>
            <a:r>
              <a:rPr lang="de-DE" b="0" i="0">
                <a:solidFill>
                  <a:schemeClr val="tx2">
                    <a:lumMod val="75000"/>
                  </a:schemeClr>
                </a:solidFill>
                <a:effectLst/>
                <a:latin typeface="UICTFontTextStyleBody"/>
              </a:rPr>
              <a:t>Karma Folgen von Taten</a:t>
            </a:r>
            <a:endParaRPr lang="de-DE">
              <a:solidFill>
                <a:schemeClr val="tx2">
                  <a:lumMod val="75000"/>
                </a:schemeClr>
              </a:solidFill>
              <a:effectLst/>
              <a:latin typeface=".AppleSystemUIFont"/>
            </a:endParaRPr>
          </a:p>
          <a:p>
            <a:r>
              <a:rPr lang="de-DE" b="0" i="0">
                <a:solidFill>
                  <a:schemeClr val="tx2">
                    <a:lumMod val="75000"/>
                  </a:schemeClr>
                </a:solidFill>
                <a:effectLst/>
                <a:latin typeface="UICTFontTextStyleBody"/>
              </a:rPr>
              <a:t>Samsara &amp; Moksha Kreislauf, Befreiung</a:t>
            </a:r>
            <a:endParaRPr lang="de-DE">
              <a:solidFill>
                <a:schemeClr val="tx2">
                  <a:lumMod val="75000"/>
                </a:schemeClr>
              </a:solidFill>
              <a:effectLst/>
              <a:latin typeface=".AppleSystemUIFont"/>
            </a:endParaRPr>
          </a:p>
          <a:p>
            <a:r>
              <a:rPr lang="de-DE" b="0" i="0">
                <a:solidFill>
                  <a:schemeClr val="tx2">
                    <a:lumMod val="75000"/>
                  </a:schemeClr>
                </a:solidFill>
                <a:effectLst/>
                <a:latin typeface="UICTFontTextStyleBody"/>
              </a:rPr>
              <a:t>Ahimsa Gewaltlosigkeit</a:t>
            </a:r>
            <a:endParaRPr lang="de-DE">
              <a:solidFill>
                <a:schemeClr val="tx2">
                  <a:lumMod val="75000"/>
                </a:schemeClr>
              </a:solidFill>
              <a:effectLst/>
              <a:latin typeface=".AppleSystemUIFont"/>
            </a:endParaRPr>
          </a:p>
          <a:p>
            <a:r>
              <a:rPr lang="de-DE" b="0" i="0">
                <a:solidFill>
                  <a:schemeClr val="tx2">
                    <a:lumMod val="75000"/>
                  </a:schemeClr>
                </a:solidFill>
                <a:effectLst/>
                <a:latin typeface="UICTFontTextStyleBody"/>
              </a:rPr>
              <a:t>Lebensziele Dharma, Artha, Kama, Moksha</a:t>
            </a:r>
            <a:endParaRPr lang="de-DE">
              <a:solidFill>
                <a:schemeClr val="tx2">
                  <a:lumMod val="75000"/>
                </a:schemeClr>
              </a:solidFill>
              <a:effectLst/>
              <a:latin typeface=".AppleSystemUIFont"/>
            </a:endParaRPr>
          </a:p>
          <a:p>
            <a:endParaRPr lang="de-DE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3824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3CA851-71EF-E88D-1B69-01B26AB7D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0" i="0" dirty="0">
                <a:effectLst/>
                <a:latin typeface="UICTFontTextStyleBody"/>
              </a:rPr>
              <a:t>Feste und Feiertage</a:t>
            </a:r>
            <a:br>
              <a:rPr lang="de-DE" dirty="0">
                <a:effectLst/>
                <a:latin typeface=".AppleSystemUIFont"/>
              </a:rPr>
            </a:b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896327E-92AF-5AC7-27BD-B1B7CE73B4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735E059-F4ED-1D10-11CE-3DE8D1B212D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e-DE" b="0" i="0" dirty="0">
                <a:effectLst/>
                <a:latin typeface="UICTFontTextStyleBody"/>
              </a:rPr>
              <a:t>Verbindung von Glaube &amp; Freude</a:t>
            </a:r>
            <a:endParaRPr lang="de-DE" dirty="0">
              <a:effectLst/>
              <a:latin typeface=".AppleSystemUIFont"/>
            </a:endParaRPr>
          </a:p>
          <a:p>
            <a:r>
              <a:rPr lang="de-DE" b="0" i="0" dirty="0">
                <a:effectLst/>
                <a:latin typeface="UICTFontTextStyleBody"/>
              </a:rPr>
              <a:t>Diwali  Licht, Sieg des Guten</a:t>
            </a:r>
            <a:endParaRPr lang="de-DE" dirty="0">
              <a:latin typeface=".AppleSystemUIFont"/>
            </a:endParaRPr>
          </a:p>
          <a:p>
            <a:r>
              <a:rPr lang="de-DE" b="0" i="0" dirty="0">
                <a:effectLst/>
                <a:latin typeface="UICTFontTextStyleBody"/>
              </a:rPr>
              <a:t>Holi  Farben, Frühling, Freude</a:t>
            </a:r>
            <a:endParaRPr lang="de-DE" dirty="0">
              <a:effectLst/>
              <a:latin typeface=".AppleSystemUIFont"/>
            </a:endParaRPr>
          </a:p>
          <a:p>
            <a:r>
              <a:rPr lang="de-DE" b="0" i="0" dirty="0" err="1">
                <a:effectLst/>
                <a:latin typeface="UICTFontTextStyleBody"/>
              </a:rPr>
              <a:t>Navaratri</a:t>
            </a:r>
            <a:r>
              <a:rPr lang="de-DE" b="0" i="0" dirty="0">
                <a:effectLst/>
                <a:latin typeface="UICTFontTextStyleBody"/>
              </a:rPr>
              <a:t> Göttin Durga, Tanz</a:t>
            </a:r>
            <a:endParaRPr lang="de-DE" dirty="0">
              <a:effectLst/>
              <a:latin typeface=".AppleSystemUIFont"/>
            </a:endParaRPr>
          </a:p>
          <a:p>
            <a:r>
              <a:rPr lang="de-DE" b="0" i="0" dirty="0" err="1">
                <a:effectLst/>
                <a:latin typeface="UICTFontTextStyleBody"/>
              </a:rPr>
              <a:t>Raksha</a:t>
            </a:r>
            <a:r>
              <a:rPr lang="de-DE" b="0" i="0" dirty="0">
                <a:effectLst/>
                <a:latin typeface="UICTFontTextStyleBody"/>
              </a:rPr>
              <a:t> </a:t>
            </a:r>
            <a:r>
              <a:rPr lang="de-DE" b="0" i="0" dirty="0" err="1">
                <a:effectLst/>
                <a:latin typeface="UICTFontTextStyleBody"/>
              </a:rPr>
              <a:t>Bandhan</a:t>
            </a:r>
            <a:r>
              <a:rPr lang="de-DE" b="0" i="0" dirty="0">
                <a:effectLst/>
                <a:latin typeface="UICTFontTextStyleBody"/>
              </a:rPr>
              <a:t> Geschwister, Schutz</a:t>
            </a:r>
            <a:endParaRPr lang="de-DE" dirty="0">
              <a:effectLst/>
              <a:latin typeface=".AppleSystemUIFont"/>
            </a:endParaRPr>
          </a:p>
          <a:p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9C447E1C-4A1A-357A-02D7-2C951B71D9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E2FCBF2B-95D3-0BD3-BA97-C816239945B5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6960747" y="1880905"/>
            <a:ext cx="4840101" cy="271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159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B258D2B-6AC3-4B3A-A87C-FD7E65178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ufeinanderliegende Hand zweier Erwachsener und eines Kindes">
            <a:extLst>
              <a:ext uri="{FF2B5EF4-FFF2-40B4-BE49-F238E27FC236}">
                <a16:creationId xmlns:a16="http://schemas.microsoft.com/office/drawing/2014/main" id="{F23737AC-AE41-7EBC-0CEF-28CB7009D5B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6740" r="9535" b="-1"/>
          <a:stretch>
            <a:fillRect/>
          </a:stretch>
        </p:blipFill>
        <p:spPr>
          <a:xfrm>
            <a:off x="1" y="10"/>
            <a:ext cx="7574440" cy="6857990"/>
          </a:xfrm>
          <a:prstGeom prst="rect">
            <a:avLst/>
          </a:prstGeom>
        </p:spPr>
      </p:pic>
      <p:sp>
        <p:nvSpPr>
          <p:cNvPr id="11" name="Freeform 5">
            <a:extLst>
              <a:ext uri="{FF2B5EF4-FFF2-40B4-BE49-F238E27FC236}">
                <a16:creationId xmlns:a16="http://schemas.microsoft.com/office/drawing/2014/main" id="{8D55DD8B-9BF9-4B91-A22D-2D3F2AEFF1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1" y="659027"/>
            <a:ext cx="9042690" cy="1035152"/>
          </a:xfrm>
          <a:custGeom>
            <a:avLst/>
            <a:gdLst>
              <a:gd name="T0" fmla="*/ 1900 w 1902"/>
              <a:gd name="T1" fmla="*/ 77 h 163"/>
              <a:gd name="T2" fmla="*/ 1826 w 1902"/>
              <a:gd name="T3" fmla="*/ 3 h 163"/>
              <a:gd name="T4" fmla="*/ 1825 w 1902"/>
              <a:gd name="T5" fmla="*/ 2 h 163"/>
              <a:gd name="T6" fmla="*/ 1819 w 1902"/>
              <a:gd name="T7" fmla="*/ 0 h 163"/>
              <a:gd name="T8" fmla="*/ 1363 w 1902"/>
              <a:gd name="T9" fmla="*/ 0 h 163"/>
              <a:gd name="T10" fmla="*/ 1348 w 1902"/>
              <a:gd name="T11" fmla="*/ 0 h 163"/>
              <a:gd name="T12" fmla="*/ 1225 w 1902"/>
              <a:gd name="T13" fmla="*/ 0 h 163"/>
              <a:gd name="T14" fmla="*/ 1033 w 1902"/>
              <a:gd name="T15" fmla="*/ 0 h 163"/>
              <a:gd name="T16" fmla="*/ 892 w 1902"/>
              <a:gd name="T17" fmla="*/ 0 h 163"/>
              <a:gd name="T18" fmla="*/ 786 w 1902"/>
              <a:gd name="T19" fmla="*/ 0 h 163"/>
              <a:gd name="T20" fmla="*/ 577 w 1902"/>
              <a:gd name="T21" fmla="*/ 0 h 163"/>
              <a:gd name="T22" fmla="*/ 562 w 1902"/>
              <a:gd name="T23" fmla="*/ 0 h 163"/>
              <a:gd name="T24" fmla="*/ 439 w 1902"/>
              <a:gd name="T25" fmla="*/ 0 h 163"/>
              <a:gd name="T26" fmla="*/ 106 w 1902"/>
              <a:gd name="T27" fmla="*/ 0 h 163"/>
              <a:gd name="T28" fmla="*/ 0 w 1902"/>
              <a:gd name="T29" fmla="*/ 0 h 163"/>
              <a:gd name="T30" fmla="*/ 0 w 1902"/>
              <a:gd name="T31" fmla="*/ 163 h 163"/>
              <a:gd name="T32" fmla="*/ 106 w 1902"/>
              <a:gd name="T33" fmla="*/ 163 h 163"/>
              <a:gd name="T34" fmla="*/ 439 w 1902"/>
              <a:gd name="T35" fmla="*/ 163 h 163"/>
              <a:gd name="T36" fmla="*/ 562 w 1902"/>
              <a:gd name="T37" fmla="*/ 163 h 163"/>
              <a:gd name="T38" fmla="*/ 577 w 1902"/>
              <a:gd name="T39" fmla="*/ 163 h 163"/>
              <a:gd name="T40" fmla="*/ 786 w 1902"/>
              <a:gd name="T41" fmla="*/ 163 h 163"/>
              <a:gd name="T42" fmla="*/ 892 w 1902"/>
              <a:gd name="T43" fmla="*/ 163 h 163"/>
              <a:gd name="T44" fmla="*/ 1033 w 1902"/>
              <a:gd name="T45" fmla="*/ 163 h 163"/>
              <a:gd name="T46" fmla="*/ 1225 w 1902"/>
              <a:gd name="T47" fmla="*/ 163 h 163"/>
              <a:gd name="T48" fmla="*/ 1348 w 1902"/>
              <a:gd name="T49" fmla="*/ 163 h 163"/>
              <a:gd name="T50" fmla="*/ 1363 w 1902"/>
              <a:gd name="T51" fmla="*/ 163 h 163"/>
              <a:gd name="T52" fmla="*/ 1819 w 1902"/>
              <a:gd name="T53" fmla="*/ 163 h 163"/>
              <a:gd name="T54" fmla="*/ 1825 w 1902"/>
              <a:gd name="T55" fmla="*/ 161 h 163"/>
              <a:gd name="T56" fmla="*/ 1826 w 1902"/>
              <a:gd name="T57" fmla="*/ 160 h 163"/>
              <a:gd name="T58" fmla="*/ 1900 w 1902"/>
              <a:gd name="T59" fmla="*/ 86 h 163"/>
              <a:gd name="T60" fmla="*/ 1900 w 1902"/>
              <a:gd name="T61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902" h="163">
                <a:moveTo>
                  <a:pt x="1900" y="77"/>
                </a:moveTo>
                <a:cubicBezTo>
                  <a:pt x="1826" y="3"/>
                  <a:pt x="1826" y="3"/>
                  <a:pt x="1826" y="3"/>
                </a:cubicBezTo>
                <a:cubicBezTo>
                  <a:pt x="1825" y="2"/>
                  <a:pt x="1825" y="2"/>
                  <a:pt x="1825" y="2"/>
                </a:cubicBezTo>
                <a:cubicBezTo>
                  <a:pt x="1823" y="1"/>
                  <a:pt x="1821" y="0"/>
                  <a:pt x="1819" y="0"/>
                </a:cubicBezTo>
                <a:cubicBezTo>
                  <a:pt x="1363" y="0"/>
                  <a:pt x="1363" y="0"/>
                  <a:pt x="1363" y="0"/>
                </a:cubicBezTo>
                <a:cubicBezTo>
                  <a:pt x="1348" y="0"/>
                  <a:pt x="1348" y="0"/>
                  <a:pt x="1348" y="0"/>
                </a:cubicBezTo>
                <a:cubicBezTo>
                  <a:pt x="1225" y="0"/>
                  <a:pt x="1225" y="0"/>
                  <a:pt x="1225" y="0"/>
                </a:cubicBezTo>
                <a:cubicBezTo>
                  <a:pt x="1033" y="0"/>
                  <a:pt x="1033" y="0"/>
                  <a:pt x="1033" y="0"/>
                </a:cubicBezTo>
                <a:cubicBezTo>
                  <a:pt x="892" y="0"/>
                  <a:pt x="892" y="0"/>
                  <a:pt x="892" y="0"/>
                </a:cubicBezTo>
                <a:cubicBezTo>
                  <a:pt x="786" y="0"/>
                  <a:pt x="786" y="0"/>
                  <a:pt x="786" y="0"/>
                </a:cubicBezTo>
                <a:cubicBezTo>
                  <a:pt x="577" y="0"/>
                  <a:pt x="577" y="0"/>
                  <a:pt x="577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39" y="0"/>
                  <a:pt x="439" y="0"/>
                  <a:pt x="439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39" y="163"/>
                  <a:pt x="439" y="163"/>
                  <a:pt x="439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7" y="163"/>
                  <a:pt x="577" y="163"/>
                  <a:pt x="577" y="163"/>
                </a:cubicBezTo>
                <a:cubicBezTo>
                  <a:pt x="786" y="163"/>
                  <a:pt x="786" y="163"/>
                  <a:pt x="786" y="163"/>
                </a:cubicBezTo>
                <a:cubicBezTo>
                  <a:pt x="892" y="163"/>
                  <a:pt x="892" y="163"/>
                  <a:pt x="892" y="163"/>
                </a:cubicBezTo>
                <a:cubicBezTo>
                  <a:pt x="1033" y="163"/>
                  <a:pt x="1033" y="163"/>
                  <a:pt x="1033" y="163"/>
                </a:cubicBezTo>
                <a:cubicBezTo>
                  <a:pt x="1225" y="163"/>
                  <a:pt x="1225" y="163"/>
                  <a:pt x="1225" y="163"/>
                </a:cubicBezTo>
                <a:cubicBezTo>
                  <a:pt x="1348" y="163"/>
                  <a:pt x="1348" y="163"/>
                  <a:pt x="1348" y="163"/>
                </a:cubicBezTo>
                <a:cubicBezTo>
                  <a:pt x="1363" y="163"/>
                  <a:pt x="1363" y="163"/>
                  <a:pt x="1363" y="163"/>
                </a:cubicBezTo>
                <a:cubicBezTo>
                  <a:pt x="1819" y="163"/>
                  <a:pt x="1819" y="163"/>
                  <a:pt x="1819" y="163"/>
                </a:cubicBezTo>
                <a:cubicBezTo>
                  <a:pt x="1821" y="163"/>
                  <a:pt x="1823" y="162"/>
                  <a:pt x="1825" y="161"/>
                </a:cubicBezTo>
                <a:cubicBezTo>
                  <a:pt x="1825" y="160"/>
                  <a:pt x="1825" y="160"/>
                  <a:pt x="1826" y="160"/>
                </a:cubicBezTo>
                <a:cubicBezTo>
                  <a:pt x="1900" y="86"/>
                  <a:pt x="1900" y="86"/>
                  <a:pt x="1900" y="86"/>
                </a:cubicBezTo>
                <a:cubicBezTo>
                  <a:pt x="1902" y="83"/>
                  <a:pt x="1902" y="79"/>
                  <a:pt x="1900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1580F68-AA67-11E9-0CB7-8A02AF6D4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867" y="787400"/>
            <a:ext cx="7145866" cy="778933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de-DE" sz="2500" b="0" i="0">
                <a:solidFill>
                  <a:srgbClr val="FEFFFF"/>
                </a:solidFill>
                <a:effectLst/>
                <a:latin typeface="UICTFontTextStyleBody"/>
              </a:rPr>
              <a:t>Familien und Traditionen</a:t>
            </a:r>
            <a:br>
              <a:rPr lang="de-DE" sz="2500">
                <a:solidFill>
                  <a:srgbClr val="FEFFFF"/>
                </a:solidFill>
                <a:effectLst/>
                <a:latin typeface=".AppleSystemUIFont"/>
              </a:rPr>
            </a:br>
            <a:endParaRPr lang="de-DE" sz="2500">
              <a:solidFill>
                <a:srgbClr val="FEFFFF"/>
              </a:solidFill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73063D4-90A9-442F-4DF4-8541FD4352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0770" y="2017668"/>
            <a:ext cx="3750205" cy="3857816"/>
          </a:xfrm>
        </p:spPr>
        <p:txBody>
          <a:bodyPr>
            <a:normAutofit/>
          </a:bodyPr>
          <a:lstStyle/>
          <a:p>
            <a:r>
              <a:rPr lang="de-DE" b="0" i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UICTFontTextStyleBody"/>
              </a:rPr>
              <a:t>Familie = Lebenszentrum</a:t>
            </a:r>
            <a:endParaRPr lang="de-DE">
              <a:solidFill>
                <a:schemeClr val="tx1">
                  <a:lumMod val="95000"/>
                  <a:lumOff val="5000"/>
                </a:schemeClr>
              </a:solidFill>
              <a:effectLst/>
              <a:latin typeface=".AppleSystemUIFont"/>
            </a:endParaRPr>
          </a:p>
          <a:p>
            <a:r>
              <a:rPr lang="de-DE" b="0" i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UICTFontTextStyleBody"/>
              </a:rPr>
              <a:t>Mehrgenerationenhäuser, Ältere respektiert</a:t>
            </a:r>
            <a:endParaRPr lang="de-DE">
              <a:solidFill>
                <a:schemeClr val="tx1">
                  <a:lumMod val="95000"/>
                  <a:lumOff val="5000"/>
                </a:schemeClr>
              </a:solidFill>
              <a:effectLst/>
              <a:latin typeface=".AppleSystemUIFont"/>
            </a:endParaRPr>
          </a:p>
          <a:p>
            <a:r>
              <a:rPr lang="de-DE" b="0" i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UICTFontTextStyleBody"/>
              </a:rPr>
              <a:t>Kinder lernen Traditionen</a:t>
            </a:r>
            <a:endParaRPr lang="de-DE">
              <a:solidFill>
                <a:schemeClr val="tx1">
                  <a:lumMod val="95000"/>
                  <a:lumOff val="5000"/>
                </a:schemeClr>
              </a:solidFill>
              <a:effectLst/>
              <a:latin typeface=".AppleSystemUIFont"/>
            </a:endParaRPr>
          </a:p>
          <a:p>
            <a:r>
              <a:rPr lang="de-DE" b="0" i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UICTFontTextStyleBody"/>
              </a:rPr>
              <a:t>Ehe = heilig, Liebe wichtig</a:t>
            </a:r>
            <a:endParaRPr lang="de-DE">
              <a:solidFill>
                <a:schemeClr val="tx1">
                  <a:lumMod val="95000"/>
                  <a:lumOff val="5000"/>
                </a:schemeClr>
              </a:solidFill>
              <a:effectLst/>
              <a:latin typeface=".AppleSystemUIFont"/>
            </a:endParaRPr>
          </a:p>
          <a:p>
            <a:r>
              <a:rPr lang="de-DE" b="0" i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UICTFontTextStyleBody"/>
              </a:rPr>
              <a:t>Rituale Geburt, Jugend, Hochzeit, Tod</a:t>
            </a:r>
            <a:endParaRPr lang="de-DE">
              <a:solidFill>
                <a:schemeClr val="tx1">
                  <a:lumMod val="95000"/>
                  <a:lumOff val="5000"/>
                </a:schemeClr>
              </a:solidFill>
              <a:effectLst/>
              <a:latin typeface=".AppleSystemUIFont"/>
            </a:endParaRPr>
          </a:p>
          <a:p>
            <a:r>
              <a:rPr lang="de-DE" b="0" i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UICTFontTextStyleBody"/>
              </a:rPr>
              <a:t>Familie gibt Halt &amp; Orientierung</a:t>
            </a:r>
            <a:endParaRPr lang="de-DE">
              <a:solidFill>
                <a:schemeClr val="tx1">
                  <a:lumMod val="95000"/>
                  <a:lumOff val="5000"/>
                </a:schemeClr>
              </a:solidFill>
              <a:effectLst/>
              <a:latin typeface=".AppleSystemUIFont"/>
            </a:endParaRPr>
          </a:p>
          <a:p>
            <a:endParaRPr lang="de-DE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2171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D306B45-25EE-434D-ABA9-A27B79320C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C7FEC3A-A64D-5F75-7AD4-94AEA20F2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6019" y="942108"/>
            <a:ext cx="3256550" cy="4969113"/>
          </a:xfrm>
        </p:spPr>
        <p:txBody>
          <a:bodyPr anchor="ctr">
            <a:normAutofit/>
          </a:bodyPr>
          <a:lstStyle/>
          <a:p>
            <a:r>
              <a:rPr lang="de-DE">
                <a:solidFill>
                  <a:schemeClr val="tx2">
                    <a:lumMod val="75000"/>
                  </a:schemeClr>
                </a:solidFill>
              </a:rPr>
              <a:t>Gliederung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A42F85E-4939-431E-8B4A-EC07C8E0A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7EBB3F9-D6F7-4F6A-8843-9FEBA15E4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71831"/>
            <a:ext cx="0" cy="3200400"/>
          </a:xfrm>
          <a:prstGeom prst="line">
            <a:avLst/>
          </a:prstGeom>
          <a:ln w="158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D2B17EF-74EB-4C33-B2E2-8E727B2E7D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6009967" y="0"/>
            <a:ext cx="6176982" cy="6853245"/>
            <a:chOff x="2487613" y="285750"/>
            <a:chExt cx="2428876" cy="5654676"/>
          </a:xfrm>
          <a:solidFill>
            <a:schemeClr val="bg1">
              <a:alpha val="30000"/>
            </a:schemeClr>
          </a:solidFill>
        </p:grpSpPr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0A5F1F8A-3206-4B86-883F-65E98BB6E4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6935F8C7-CC88-4243-9786-F3CDBF04A0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9AF7BAD9-71B3-40D8-A089-EFF7FE67BD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id="{6467094F-AEF0-4D3B-BB76-8B3C1F08B9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id="{36F56AF9-DEF1-44E7-BF42-6AAC1AA9D1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A43EBE71-20BA-4A40-A513-516678089D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id="{1DB39648-7B38-4D0B-93C5-048EC4A45C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8DD2661F-DE5F-45EA-B30B-7C65896388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id="{ABF0A0E5-E68E-4183-A913-228692FD85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4" y="468286"/>
              <a:ext cx="1768475" cy="4262464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4" name="Freeform 20">
              <a:extLst>
                <a:ext uri="{FF2B5EF4-FFF2-40B4-BE49-F238E27FC236}">
                  <a16:creationId xmlns:a16="http://schemas.microsoft.com/office/drawing/2014/main" id="{615D8F55-8ACD-4EFE-A832-06E785479E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5" name="Freeform 21">
              <a:extLst>
                <a:ext uri="{FF2B5EF4-FFF2-40B4-BE49-F238E27FC236}">
                  <a16:creationId xmlns:a16="http://schemas.microsoft.com/office/drawing/2014/main" id="{0FDF4201-8CEC-474B-A6B1-88039B7041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6" name="Freeform 22">
              <a:extLst>
                <a:ext uri="{FF2B5EF4-FFF2-40B4-BE49-F238E27FC236}">
                  <a16:creationId xmlns:a16="http://schemas.microsoft.com/office/drawing/2014/main" id="{0F60AEA4-B25F-417E-93FC-59686DFBE5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16B77BD-2598-C4E0-BAE6-6845ADC74B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6024" y="942108"/>
            <a:ext cx="6498587" cy="4969114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de-DE" sz="1500" b="0" i="0" dirty="0">
                <a:solidFill>
                  <a:schemeClr val="tx2">
                    <a:lumMod val="75000"/>
                  </a:schemeClr>
                </a:solidFill>
                <a:effectLst/>
                <a:latin typeface="Helvetica" pitchFamily="2" charset="0"/>
              </a:rPr>
              <a:t>Entstehung </a:t>
            </a:r>
            <a:endParaRPr lang="de-DE" sz="1500" dirty="0">
              <a:solidFill>
                <a:schemeClr val="tx2">
                  <a:lumMod val="75000"/>
                </a:schemeClr>
              </a:solidFill>
              <a:effectLst/>
              <a:latin typeface="Helvetica" pitchFamily="2" charset="0"/>
            </a:endParaRPr>
          </a:p>
          <a:p>
            <a:pPr>
              <a:lnSpc>
                <a:spcPct val="90000"/>
              </a:lnSpc>
            </a:pPr>
            <a:r>
              <a:rPr lang="de-DE" sz="1500" b="0" i="0" dirty="0">
                <a:solidFill>
                  <a:schemeClr val="tx2">
                    <a:lumMod val="75000"/>
                  </a:schemeClr>
                </a:solidFill>
                <a:effectLst/>
                <a:latin typeface="Helvetica" pitchFamily="2" charset="0"/>
              </a:rPr>
              <a:t>Verbreitung weltweit &amp; Anzahl (Gläubige) </a:t>
            </a:r>
            <a:endParaRPr lang="de-DE" sz="1500" dirty="0">
              <a:solidFill>
                <a:schemeClr val="tx2">
                  <a:lumMod val="75000"/>
                </a:schemeClr>
              </a:solidFill>
              <a:effectLst/>
              <a:latin typeface="Helvetica" pitchFamily="2" charset="0"/>
            </a:endParaRPr>
          </a:p>
          <a:p>
            <a:pPr>
              <a:lnSpc>
                <a:spcPct val="90000"/>
              </a:lnSpc>
            </a:pPr>
            <a:r>
              <a:rPr lang="de-DE" sz="1500" b="0" i="0" dirty="0">
                <a:solidFill>
                  <a:schemeClr val="tx2">
                    <a:lumMod val="75000"/>
                  </a:schemeClr>
                </a:solidFill>
                <a:effectLst/>
                <a:latin typeface="Helvetica" pitchFamily="2" charset="0"/>
              </a:rPr>
              <a:t>Untergruppen (Abspaltungen)</a:t>
            </a:r>
            <a:endParaRPr lang="de-DE" sz="1500" dirty="0">
              <a:solidFill>
                <a:schemeClr val="tx2">
                  <a:lumMod val="75000"/>
                </a:schemeClr>
              </a:solidFill>
              <a:effectLst/>
              <a:latin typeface="Helvetica" pitchFamily="2" charset="0"/>
            </a:endParaRPr>
          </a:p>
          <a:p>
            <a:pPr>
              <a:lnSpc>
                <a:spcPct val="90000"/>
              </a:lnSpc>
            </a:pPr>
            <a:r>
              <a:rPr lang="de-DE" sz="1500" b="0" i="0" dirty="0">
                <a:solidFill>
                  <a:schemeClr val="tx2">
                    <a:lumMod val="75000"/>
                  </a:schemeClr>
                </a:solidFill>
                <a:effectLst/>
                <a:latin typeface="Helvetica" pitchFamily="2" charset="0"/>
              </a:rPr>
              <a:t>Zentrales Glaubensverständnis </a:t>
            </a:r>
            <a:endParaRPr lang="de-DE" sz="1500" dirty="0">
              <a:solidFill>
                <a:schemeClr val="tx2">
                  <a:lumMod val="75000"/>
                </a:schemeClr>
              </a:solidFill>
              <a:effectLst/>
              <a:latin typeface="Helvetica" pitchFamily="2" charset="0"/>
            </a:endParaRPr>
          </a:p>
          <a:p>
            <a:pPr>
              <a:lnSpc>
                <a:spcPct val="90000"/>
              </a:lnSpc>
            </a:pPr>
            <a:r>
              <a:rPr lang="de-DE" sz="1500" b="0" i="0" dirty="0">
                <a:solidFill>
                  <a:schemeClr val="tx2">
                    <a:lumMod val="75000"/>
                  </a:schemeClr>
                </a:solidFill>
                <a:effectLst/>
                <a:latin typeface="Helvetica" pitchFamily="2" charset="0"/>
              </a:rPr>
              <a:t>Gottheit(en) und zentrale Verkünder</a:t>
            </a:r>
            <a:endParaRPr lang="de-DE" sz="1500" dirty="0">
              <a:solidFill>
                <a:schemeClr val="tx2">
                  <a:lumMod val="75000"/>
                </a:schemeClr>
              </a:solidFill>
              <a:effectLst/>
              <a:latin typeface="Helvetica" pitchFamily="2" charset="0"/>
            </a:endParaRPr>
          </a:p>
          <a:p>
            <a:pPr>
              <a:lnSpc>
                <a:spcPct val="90000"/>
              </a:lnSpc>
            </a:pPr>
            <a:r>
              <a:rPr lang="de-DE" sz="1500" b="0" i="0" dirty="0">
                <a:solidFill>
                  <a:schemeClr val="tx2">
                    <a:lumMod val="75000"/>
                  </a:schemeClr>
                </a:solidFill>
                <a:effectLst/>
                <a:latin typeface="Helvetica" pitchFamily="2" charset="0"/>
              </a:rPr>
              <a:t>Heilige Schriften</a:t>
            </a:r>
            <a:endParaRPr lang="de-DE" sz="1500" dirty="0">
              <a:solidFill>
                <a:schemeClr val="tx2">
                  <a:lumMod val="75000"/>
                </a:schemeClr>
              </a:solidFill>
              <a:effectLst/>
              <a:latin typeface="Helvetica" pitchFamily="2" charset="0"/>
            </a:endParaRPr>
          </a:p>
          <a:p>
            <a:pPr>
              <a:lnSpc>
                <a:spcPct val="90000"/>
              </a:lnSpc>
            </a:pPr>
            <a:r>
              <a:rPr lang="de-DE" sz="1500" b="0" i="0" dirty="0">
                <a:solidFill>
                  <a:schemeClr val="tx2">
                    <a:lumMod val="75000"/>
                  </a:schemeClr>
                </a:solidFill>
                <a:effectLst/>
                <a:latin typeface="Helvetica" pitchFamily="2" charset="0"/>
              </a:rPr>
              <a:t>Kernelemente bzw. Fundamente</a:t>
            </a:r>
          </a:p>
          <a:p>
            <a:pPr>
              <a:lnSpc>
                <a:spcPct val="90000"/>
              </a:lnSpc>
            </a:pPr>
            <a:r>
              <a:rPr lang="de-DE" sz="1500" b="0" i="0" dirty="0">
                <a:solidFill>
                  <a:schemeClr val="tx2">
                    <a:lumMod val="75000"/>
                  </a:schemeClr>
                </a:solidFill>
                <a:effectLst/>
                <a:latin typeface="Helvetica" pitchFamily="2" charset="0"/>
              </a:rPr>
              <a:t>Grundhaltung zum Leben </a:t>
            </a:r>
            <a:endParaRPr lang="de-DE" sz="1500" dirty="0">
              <a:solidFill>
                <a:schemeClr val="tx2">
                  <a:lumMod val="75000"/>
                </a:schemeClr>
              </a:solidFill>
              <a:effectLst/>
              <a:latin typeface="Helvetica" pitchFamily="2" charset="0"/>
            </a:endParaRPr>
          </a:p>
          <a:p>
            <a:pPr>
              <a:lnSpc>
                <a:spcPct val="90000"/>
              </a:lnSpc>
            </a:pPr>
            <a:r>
              <a:rPr lang="de-DE" sz="1500" b="0" i="0" dirty="0">
                <a:solidFill>
                  <a:schemeClr val="tx2">
                    <a:lumMod val="75000"/>
                  </a:schemeClr>
                </a:solidFill>
                <a:effectLst/>
                <a:latin typeface="Helvetica" pitchFamily="2" charset="0"/>
              </a:rPr>
              <a:t>Feste/ Feiertage</a:t>
            </a:r>
            <a:endParaRPr lang="de-DE" sz="1500" dirty="0">
              <a:solidFill>
                <a:schemeClr val="tx2">
                  <a:lumMod val="75000"/>
                </a:schemeClr>
              </a:solidFill>
              <a:effectLst/>
              <a:latin typeface="Helvetica" pitchFamily="2" charset="0"/>
            </a:endParaRPr>
          </a:p>
          <a:p>
            <a:pPr>
              <a:lnSpc>
                <a:spcPct val="90000"/>
              </a:lnSpc>
            </a:pPr>
            <a:r>
              <a:rPr lang="de-DE" sz="1500" b="0" i="0" dirty="0">
                <a:solidFill>
                  <a:schemeClr val="tx2">
                    <a:lumMod val="75000"/>
                  </a:schemeClr>
                </a:solidFill>
                <a:effectLst/>
                <a:latin typeface="Helvetica" pitchFamily="2" charset="0"/>
              </a:rPr>
              <a:t>Familien und Traditionen </a:t>
            </a:r>
            <a:endParaRPr lang="de-DE" sz="1500" dirty="0">
              <a:solidFill>
                <a:schemeClr val="tx2">
                  <a:lumMod val="75000"/>
                </a:schemeClr>
              </a:solidFill>
              <a:effectLst/>
              <a:latin typeface="Helvetica" pitchFamily="2" charset="0"/>
            </a:endParaRPr>
          </a:p>
          <a:p>
            <a:pPr>
              <a:lnSpc>
                <a:spcPct val="90000"/>
              </a:lnSpc>
            </a:pPr>
            <a:r>
              <a:rPr lang="de-DE" sz="1500" b="0" i="0" dirty="0" err="1">
                <a:solidFill>
                  <a:schemeClr val="tx2">
                    <a:lumMod val="75000"/>
                  </a:schemeClr>
                </a:solidFill>
                <a:effectLst/>
                <a:latin typeface="Helvetica" pitchFamily="2" charset="0"/>
              </a:rPr>
              <a:t>Krankheits</a:t>
            </a:r>
            <a:r>
              <a:rPr lang="de-DE" sz="1500" b="0" i="0" dirty="0">
                <a:solidFill>
                  <a:schemeClr val="tx2">
                    <a:lumMod val="75000"/>
                  </a:schemeClr>
                </a:solidFill>
                <a:effectLst/>
                <a:latin typeface="Helvetica" pitchFamily="2" charset="0"/>
              </a:rPr>
              <a:t> und Gesundheitsverständnis</a:t>
            </a:r>
            <a:endParaRPr lang="de-DE" sz="1500" dirty="0">
              <a:solidFill>
                <a:schemeClr val="tx2">
                  <a:lumMod val="75000"/>
                </a:schemeClr>
              </a:solidFill>
              <a:effectLst/>
              <a:latin typeface="Helvetica" pitchFamily="2" charset="0"/>
            </a:endParaRPr>
          </a:p>
          <a:p>
            <a:pPr>
              <a:lnSpc>
                <a:spcPct val="90000"/>
              </a:lnSpc>
            </a:pPr>
            <a:r>
              <a:rPr lang="de-DE" sz="1500" b="0" i="0" dirty="0">
                <a:solidFill>
                  <a:schemeClr val="tx2">
                    <a:lumMod val="75000"/>
                  </a:schemeClr>
                </a:solidFill>
                <a:effectLst/>
                <a:latin typeface="Helvetica" pitchFamily="2" charset="0"/>
              </a:rPr>
              <a:t>﻿﻿﻿﻿Umgang mit Krankheit </a:t>
            </a:r>
            <a:endParaRPr lang="de-DE" sz="1500" dirty="0">
              <a:solidFill>
                <a:schemeClr val="tx2">
                  <a:lumMod val="75000"/>
                </a:schemeClr>
              </a:solidFill>
              <a:effectLst/>
              <a:latin typeface="Helvetica" pitchFamily="2" charset="0"/>
            </a:endParaRPr>
          </a:p>
          <a:p>
            <a:pPr>
              <a:lnSpc>
                <a:spcPct val="90000"/>
              </a:lnSpc>
            </a:pPr>
            <a:r>
              <a:rPr lang="de-DE" sz="1500" b="0" i="0" dirty="0">
                <a:solidFill>
                  <a:schemeClr val="tx2">
                    <a:lumMod val="75000"/>
                  </a:schemeClr>
                </a:solidFill>
                <a:effectLst/>
                <a:latin typeface="Helvetica" pitchFamily="2" charset="0"/>
              </a:rPr>
              <a:t>﻿﻿﻿﻿Ernährung </a:t>
            </a:r>
            <a:endParaRPr lang="de-DE" sz="1500" dirty="0">
              <a:solidFill>
                <a:schemeClr val="tx2">
                  <a:lumMod val="75000"/>
                </a:schemeClr>
              </a:solidFill>
              <a:effectLst/>
              <a:latin typeface="Helvetica" pitchFamily="2" charset="0"/>
            </a:endParaRPr>
          </a:p>
          <a:p>
            <a:pPr>
              <a:lnSpc>
                <a:spcPct val="90000"/>
              </a:lnSpc>
            </a:pPr>
            <a:r>
              <a:rPr lang="de-DE" sz="1500" b="0" i="0" dirty="0">
                <a:solidFill>
                  <a:schemeClr val="tx2">
                    <a:lumMod val="75000"/>
                  </a:schemeClr>
                </a:solidFill>
                <a:effectLst/>
                <a:latin typeface="Helvetica" pitchFamily="2" charset="0"/>
              </a:rPr>
              <a:t>﻿﻿﻿﻿Ausscheidung, Intimpflege, Hygiene</a:t>
            </a:r>
            <a:endParaRPr lang="de-DE" sz="1500" dirty="0">
              <a:solidFill>
                <a:schemeClr val="tx2">
                  <a:lumMod val="75000"/>
                </a:schemeClr>
              </a:solidFill>
              <a:effectLst/>
              <a:latin typeface="Helvetica" pitchFamily="2" charset="0"/>
            </a:endParaRPr>
          </a:p>
          <a:p>
            <a:pPr>
              <a:lnSpc>
                <a:spcPct val="90000"/>
              </a:lnSpc>
            </a:pPr>
            <a:r>
              <a:rPr lang="de-DE" sz="1500" b="0" i="0" dirty="0">
                <a:solidFill>
                  <a:schemeClr val="tx2">
                    <a:lumMod val="75000"/>
                  </a:schemeClr>
                </a:solidFill>
                <a:effectLst/>
                <a:latin typeface="Helvetica" pitchFamily="2" charset="0"/>
              </a:rPr>
              <a:t>﻿﻿﻿﻿Sterben und Tod </a:t>
            </a:r>
            <a:endParaRPr lang="de-DE" sz="1500" dirty="0">
              <a:solidFill>
                <a:schemeClr val="tx2">
                  <a:lumMod val="75000"/>
                </a:schemeClr>
              </a:solidFill>
              <a:effectLst/>
              <a:latin typeface="Helvetica" pitchFamily="2" charset="0"/>
            </a:endParaRPr>
          </a:p>
          <a:p>
            <a:pPr>
              <a:lnSpc>
                <a:spcPct val="90000"/>
              </a:lnSpc>
            </a:pPr>
            <a:endParaRPr lang="de-DE" sz="15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90000"/>
              </a:lnSpc>
            </a:pPr>
            <a:endParaRPr lang="de-DE" sz="15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90000"/>
              </a:lnSpc>
            </a:pPr>
            <a:endParaRPr lang="de-DE" sz="15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692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6D27BE-2798-7166-25FB-956AA2552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0" i="0" dirty="0" err="1">
                <a:effectLst/>
                <a:latin typeface="UICTFontTextStyleBody"/>
              </a:rPr>
              <a:t>Krankheits</a:t>
            </a:r>
            <a:r>
              <a:rPr lang="de-DE" b="0" i="0" dirty="0">
                <a:effectLst/>
                <a:latin typeface="UICTFontTextStyleBody"/>
              </a:rPr>
              <a:t>— und Gesundheitsverständnis</a:t>
            </a:r>
            <a:br>
              <a:rPr lang="de-DE" dirty="0">
                <a:effectLst/>
                <a:latin typeface=".AppleSystemUIFont"/>
              </a:rPr>
            </a:b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BDD4933-1964-3FCE-F96C-DF44AFDF6E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b="0" i="0" dirty="0">
                <a:effectLst/>
                <a:latin typeface="UICTFontTextStyleBody"/>
              </a:rPr>
              <a:t>Gesundheit = Körper, Geist, Seele</a:t>
            </a:r>
            <a:endParaRPr lang="de-DE" dirty="0">
              <a:effectLst/>
              <a:latin typeface=".AppleSystemUIFont"/>
            </a:endParaRPr>
          </a:p>
          <a:p>
            <a:r>
              <a:rPr lang="de-DE" b="0" i="0">
                <a:effectLst/>
                <a:latin typeface="UICTFontTextStyleBody"/>
              </a:rPr>
              <a:t>Ayurveda =Kräuter</a:t>
            </a:r>
            <a:r>
              <a:rPr lang="de-DE" b="0" i="0" dirty="0">
                <a:effectLst/>
                <a:latin typeface="UICTFontTextStyleBody"/>
              </a:rPr>
              <a:t>, Ernährung, Yoga</a:t>
            </a:r>
            <a:endParaRPr lang="de-DE" dirty="0">
              <a:effectLst/>
              <a:latin typeface=".AppleSystemUIFont"/>
            </a:endParaRPr>
          </a:p>
          <a:p>
            <a:r>
              <a:rPr lang="de-DE" b="0" i="0" dirty="0">
                <a:effectLst/>
                <a:latin typeface="UICTFontTextStyleBody"/>
              </a:rPr>
              <a:t>Krankheit = Ungleichgewicht</a:t>
            </a:r>
            <a:endParaRPr lang="de-DE" dirty="0">
              <a:effectLst/>
              <a:latin typeface=".AppleSystemUIFont"/>
            </a:endParaRPr>
          </a:p>
          <a:p>
            <a:r>
              <a:rPr lang="de-DE" b="0" i="0" dirty="0">
                <a:effectLst/>
                <a:latin typeface="UICTFontTextStyleBody"/>
              </a:rPr>
              <a:t>Heilung = körperlich + geistig + seelisch</a:t>
            </a:r>
            <a:endParaRPr lang="de-DE" dirty="0">
              <a:effectLst/>
              <a:latin typeface=".AppleSystemUIFont"/>
            </a:endParaRPr>
          </a:p>
          <a:p>
            <a:r>
              <a:rPr lang="de-DE" b="0" i="0" dirty="0">
                <a:effectLst/>
                <a:latin typeface="UICTFontTextStyleBody"/>
              </a:rPr>
              <a:t>Moderne &amp; traditionelle Medizin kombiniert</a:t>
            </a:r>
            <a:endParaRPr lang="de-DE" dirty="0">
              <a:effectLst/>
              <a:latin typeface=".AppleSystemUIFont"/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599138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A44C337-3893-4B29-A265-B1329150B6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1E0B358-1267-4844-8B3D-B7A279B417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36169" y="228600"/>
            <a:ext cx="2851523" cy="6638625"/>
            <a:chOff x="2487613" y="285750"/>
            <a:chExt cx="2428875" cy="5654676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B24AA06A-F1A5-4BB3-9486-9AE7A53B3F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BDF97590-C600-44CB-9303-4A3679F516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A9BBE156-3FFA-4DC4-8468-35BD28DDC6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F7960DE5-3810-4B1E-B1E2-3BAFEA91ED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359E957C-CE11-446F-8AA7-B3E98390B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A3E9FE34-CA9E-4443-BEBF-D1B9A1C6C2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4F39D814-8A48-4509-BDEB-826F106591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8C6D08C0-8C49-4B87-9CF4-A1F08714FA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308C612B-4C0D-4863-B9CD-F86ABAA1B2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600B1EC8-1B55-4390-A183-C33B5E2273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1790A225-91E1-4BE5-A801-5F1E32721C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DFFC46A2-6BBF-47FD-BC17-5EE1DF7CB9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F44CA9C-80E8-44E1-A79C-D6EBFC73B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77117" y="-786"/>
            <a:ext cx="2356675" cy="6854040"/>
            <a:chOff x="6627813" y="194833"/>
            <a:chExt cx="1952625" cy="5678918"/>
          </a:xfrm>
        </p:grpSpPr>
        <p:sp>
          <p:nvSpPr>
            <p:cNvPr id="26" name="Freeform 27">
              <a:extLst>
                <a:ext uri="{FF2B5EF4-FFF2-40B4-BE49-F238E27FC236}">
                  <a16:creationId xmlns:a16="http://schemas.microsoft.com/office/drawing/2014/main" id="{8CB9417F-98D9-4998-B00B-A5932E4C7D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" name="Freeform 28">
              <a:extLst>
                <a:ext uri="{FF2B5EF4-FFF2-40B4-BE49-F238E27FC236}">
                  <a16:creationId xmlns:a16="http://schemas.microsoft.com/office/drawing/2014/main" id="{FA79AA3D-583E-4A1E-AF7E-CBD980F596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29">
              <a:extLst>
                <a:ext uri="{FF2B5EF4-FFF2-40B4-BE49-F238E27FC236}">
                  <a16:creationId xmlns:a16="http://schemas.microsoft.com/office/drawing/2014/main" id="{D80C9F17-A6B2-4A12-BC77-F84264A669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30">
              <a:extLst>
                <a:ext uri="{FF2B5EF4-FFF2-40B4-BE49-F238E27FC236}">
                  <a16:creationId xmlns:a16="http://schemas.microsoft.com/office/drawing/2014/main" id="{949C9A53-ED97-44CE-BDD5-ED24892116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1">
              <a:extLst>
                <a:ext uri="{FF2B5EF4-FFF2-40B4-BE49-F238E27FC236}">
                  <a16:creationId xmlns:a16="http://schemas.microsoft.com/office/drawing/2014/main" id="{0F9FDAE7-225B-4072-8907-6EAA061744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2">
              <a:extLst>
                <a:ext uri="{FF2B5EF4-FFF2-40B4-BE49-F238E27FC236}">
                  <a16:creationId xmlns:a16="http://schemas.microsoft.com/office/drawing/2014/main" id="{9D49818B-8EA3-4B41-9783-EFE0C618C3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3">
              <a:extLst>
                <a:ext uri="{FF2B5EF4-FFF2-40B4-BE49-F238E27FC236}">
                  <a16:creationId xmlns:a16="http://schemas.microsoft.com/office/drawing/2014/main" id="{01903E65-D822-4457-B0A5-2F41682241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4">
              <a:extLst>
                <a:ext uri="{FF2B5EF4-FFF2-40B4-BE49-F238E27FC236}">
                  <a16:creationId xmlns:a16="http://schemas.microsoft.com/office/drawing/2014/main" id="{A5CF9DAB-75BF-43D9-B1E7-817D1FAA00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5">
              <a:extLst>
                <a:ext uri="{FF2B5EF4-FFF2-40B4-BE49-F238E27FC236}">
                  <a16:creationId xmlns:a16="http://schemas.microsoft.com/office/drawing/2014/main" id="{BB22916D-4BCF-4A4C-8714-A2564D34C3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6">
              <a:extLst>
                <a:ext uri="{FF2B5EF4-FFF2-40B4-BE49-F238E27FC236}">
                  <a16:creationId xmlns:a16="http://schemas.microsoft.com/office/drawing/2014/main" id="{4CD9F734-569E-44E7-BD53-6214E0F18C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" name="Freeform 37">
              <a:extLst>
                <a:ext uri="{FF2B5EF4-FFF2-40B4-BE49-F238E27FC236}">
                  <a16:creationId xmlns:a16="http://schemas.microsoft.com/office/drawing/2014/main" id="{7A5DAACB-2F42-40C8-BF6A-75B79299F9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7" name="Freeform 38">
              <a:extLst>
                <a:ext uri="{FF2B5EF4-FFF2-40B4-BE49-F238E27FC236}">
                  <a16:creationId xmlns:a16="http://schemas.microsoft.com/office/drawing/2014/main" id="{AD78E0F9-8568-4672-A22F-4ED5B1A96F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2DF88A07-CC35-B659-267B-D1E53390C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3096" y="624110"/>
            <a:ext cx="5021516" cy="1280890"/>
          </a:xfrm>
        </p:spPr>
        <p:txBody>
          <a:bodyPr>
            <a:normAutofit/>
          </a:bodyPr>
          <a:lstStyle/>
          <a:p>
            <a:r>
              <a:rPr lang="de-DE" dirty="0"/>
              <a:t>Umgang mit Krankheiten 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A5CD610-ED7C-4CED-A9A1-174432C88A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5704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" name="Freeform 11">
            <a:extLst>
              <a:ext uri="{FF2B5EF4-FFF2-40B4-BE49-F238E27FC236}">
                <a16:creationId xmlns:a16="http://schemas.microsoft.com/office/drawing/2014/main" id="{0C4379BF-8C7A-480A-BC36-DA55D92A93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4645704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pic>
        <p:nvPicPr>
          <p:cNvPr id="5" name="Picture 4" descr="Draufsicht auf Gewürze in einem Behälter">
            <a:extLst>
              <a:ext uri="{FF2B5EF4-FFF2-40B4-BE49-F238E27FC236}">
                <a16:creationId xmlns:a16="http://schemas.microsoft.com/office/drawing/2014/main" id="{B38EAFC3-BFA2-5092-E00D-B4464FE5AC7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5244" r="15840" b="1"/>
          <a:stretch>
            <a:fillRect/>
          </a:stretch>
        </p:blipFill>
        <p:spPr>
          <a:xfrm>
            <a:off x="-1555" y="1731"/>
            <a:ext cx="4671091" cy="6858000"/>
          </a:xfrm>
          <a:prstGeom prst="rect">
            <a:avLst/>
          </a:prstGeom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A4B536E-E11E-67FC-041F-6A0219989B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8191" y="2133600"/>
            <a:ext cx="5066419" cy="3777622"/>
          </a:xfrm>
        </p:spPr>
        <p:txBody>
          <a:bodyPr>
            <a:normAutofit/>
          </a:bodyPr>
          <a:lstStyle/>
          <a:p>
            <a:r>
              <a:rPr lang="de-DE" b="0" i="0" dirty="0">
                <a:effectLst/>
                <a:latin typeface="UICTFontTextStyleBody"/>
              </a:rPr>
              <a:t>Krankheit oft Folge von Karma</a:t>
            </a:r>
            <a:endParaRPr lang="de-DE" dirty="0">
              <a:effectLst/>
              <a:latin typeface=".AppleSystemUIFont"/>
            </a:endParaRPr>
          </a:p>
          <a:p>
            <a:r>
              <a:rPr lang="de-DE" b="0" i="0" dirty="0">
                <a:effectLst/>
                <a:latin typeface="UICTFontTextStyleBody"/>
              </a:rPr>
              <a:t>Kombination aus Medizin &amp; Ayurveda</a:t>
            </a:r>
            <a:endParaRPr lang="de-DE" dirty="0">
              <a:effectLst/>
              <a:latin typeface=".AppleSystemUIFont"/>
            </a:endParaRPr>
          </a:p>
          <a:p>
            <a:r>
              <a:rPr lang="de-DE" b="0" i="0" dirty="0">
                <a:effectLst/>
                <a:latin typeface="UICTFontTextStyleBody"/>
              </a:rPr>
              <a:t>Gebet, Familie &amp; Rituale helfen beim Heilen</a:t>
            </a:r>
            <a:endParaRPr lang="de-DE" dirty="0">
              <a:effectLst/>
              <a:latin typeface=".AppleSystemUIFont"/>
            </a:endParaRPr>
          </a:p>
          <a:p>
            <a:r>
              <a:rPr lang="de-DE" b="0" i="0" dirty="0">
                <a:effectLst/>
                <a:latin typeface="UICTFontTextStyleBody"/>
              </a:rPr>
              <a:t>Körperliche &amp; geistige Reinheit wichtig</a:t>
            </a:r>
            <a:endParaRPr lang="de-DE" dirty="0">
              <a:latin typeface=".AppleSystemUIFont"/>
            </a:endParaRPr>
          </a:p>
          <a:p>
            <a:r>
              <a:rPr lang="de-DE" b="0" i="0" dirty="0">
                <a:effectLst/>
                <a:latin typeface="UICTFontTextStyleBody"/>
              </a:rPr>
              <a:t>Krankheit = Chance für spirituelles Wachstum</a:t>
            </a:r>
            <a:endParaRPr lang="de-DE" dirty="0">
              <a:effectLst/>
              <a:latin typeface=".AppleSystemUIFont"/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767505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37F232-B1DB-F967-3883-695B1395A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Ernährung 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8F744AA-14F7-2CF8-FA4B-563BB19085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BDB2D37-DA93-15EE-4267-860392910FC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e-DE" b="0" i="0" dirty="0">
                <a:effectLst/>
                <a:latin typeface="UICTFontTextStyleBody"/>
              </a:rPr>
              <a:t>Viele Hindus sind Vegetarier – Respekt vor Leben</a:t>
            </a:r>
            <a:endParaRPr lang="de-DE" dirty="0">
              <a:effectLst/>
              <a:latin typeface=".AppleSystemUIFont"/>
            </a:endParaRPr>
          </a:p>
          <a:p>
            <a:r>
              <a:rPr lang="de-DE" b="0" i="0" dirty="0">
                <a:effectLst/>
                <a:latin typeface="UICTFontTextStyleBody"/>
              </a:rPr>
              <a:t>Kuh gilt als heilig → kein Rindfleisch</a:t>
            </a:r>
            <a:endParaRPr lang="de-DE" dirty="0">
              <a:effectLst/>
              <a:latin typeface=".AppleSystemUIFont"/>
            </a:endParaRPr>
          </a:p>
          <a:p>
            <a:r>
              <a:rPr lang="de-DE" b="0" i="0" dirty="0">
                <a:effectLst/>
                <a:latin typeface="UICTFontTextStyleBody"/>
              </a:rPr>
              <a:t>Reine, „</a:t>
            </a:r>
            <a:r>
              <a:rPr lang="de-DE" b="0" i="0" dirty="0" err="1">
                <a:effectLst/>
                <a:latin typeface="UICTFontTextStyleBody"/>
              </a:rPr>
              <a:t>sattvige</a:t>
            </a:r>
            <a:r>
              <a:rPr lang="de-DE" b="0" i="0" dirty="0">
                <a:effectLst/>
                <a:latin typeface="UICTFontTextStyleBody"/>
              </a:rPr>
              <a:t>“ Nahrung = geistige Klarheit</a:t>
            </a:r>
            <a:endParaRPr lang="de-DE" dirty="0">
              <a:effectLst/>
              <a:latin typeface=".AppleSystemUIFont"/>
            </a:endParaRPr>
          </a:p>
          <a:p>
            <a:r>
              <a:rPr lang="de-DE" b="0" i="0" dirty="0">
                <a:effectLst/>
                <a:latin typeface="UICTFontTextStyleBody"/>
              </a:rPr>
              <a:t>Fasten an bestimmten Tagen (z. B. </a:t>
            </a:r>
            <a:r>
              <a:rPr lang="de-DE" b="0" i="0" dirty="0" err="1">
                <a:effectLst/>
                <a:latin typeface="UICTFontTextStyleBody"/>
              </a:rPr>
              <a:t>Ekadashi</a:t>
            </a:r>
            <a:r>
              <a:rPr lang="de-DE" b="0" i="0" dirty="0">
                <a:effectLst/>
                <a:latin typeface="UICTFontTextStyleBody"/>
              </a:rPr>
              <a:t>)</a:t>
            </a:r>
            <a:endParaRPr lang="de-DE" dirty="0">
              <a:effectLst/>
              <a:latin typeface=".AppleSystemUIFont"/>
            </a:endParaRPr>
          </a:p>
          <a:p>
            <a:r>
              <a:rPr lang="de-DE" b="0" i="0" dirty="0">
                <a:effectLst/>
                <a:latin typeface="UICTFontTextStyleBody"/>
              </a:rPr>
              <a:t>Essen mit rechter Hand, Reinheit wichtig</a:t>
            </a:r>
            <a:endParaRPr lang="de-DE" dirty="0">
              <a:effectLst/>
              <a:latin typeface=".AppleSystemUIFont"/>
            </a:endParaRPr>
          </a:p>
          <a:p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51C986F-009B-11B8-3DF6-C61BF31622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C0434FE9-535F-18F4-8944-A1BF490ABED9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7506629" y="3120789"/>
            <a:ext cx="3947166" cy="2210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3878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D306B45-25EE-434D-ABA9-A27B79320C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9332E33-76B1-5371-E6FB-5A8C51D1D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6019" y="942108"/>
            <a:ext cx="3256550" cy="4969113"/>
          </a:xfrm>
        </p:spPr>
        <p:txBody>
          <a:bodyPr anchor="ctr">
            <a:normAutofit/>
          </a:bodyPr>
          <a:lstStyle/>
          <a:p>
            <a:r>
              <a:rPr lang="de-DE">
                <a:solidFill>
                  <a:schemeClr val="tx2">
                    <a:lumMod val="75000"/>
                  </a:schemeClr>
                </a:solidFill>
                <a:effectLst/>
                <a:latin typeface=".AppleSystemUIFont"/>
              </a:rPr>
              <a:t>Ausscheidungen , Intimpflege, Hygiene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A42F85E-4939-431E-8B4A-EC07C8E0A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7EBB3F9-D6F7-4F6A-8843-9FEBA15E4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71831"/>
            <a:ext cx="0" cy="3200400"/>
          </a:xfrm>
          <a:prstGeom prst="line">
            <a:avLst/>
          </a:prstGeom>
          <a:ln w="158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D2B17EF-74EB-4C33-B2E2-8E727B2E7D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6009967" y="0"/>
            <a:ext cx="6176982" cy="6853245"/>
            <a:chOff x="2487613" y="285750"/>
            <a:chExt cx="2428876" cy="5654676"/>
          </a:xfrm>
          <a:solidFill>
            <a:schemeClr val="bg1">
              <a:alpha val="30000"/>
            </a:schemeClr>
          </a:solidFill>
        </p:grpSpPr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0A5F1F8A-3206-4B86-883F-65E98BB6E4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6935F8C7-CC88-4243-9786-F3CDBF04A0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9AF7BAD9-71B3-40D8-A089-EFF7FE67BD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id="{6467094F-AEF0-4D3B-BB76-8B3C1F08B9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id="{36F56AF9-DEF1-44E7-BF42-6AAC1AA9D1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A43EBE71-20BA-4A40-A513-516678089D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id="{1DB39648-7B38-4D0B-93C5-048EC4A45C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8DD2661F-DE5F-45EA-B30B-7C65896388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id="{ABF0A0E5-E68E-4183-A913-228692FD85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4" y="468286"/>
              <a:ext cx="1768475" cy="4262464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4" name="Freeform 20">
              <a:extLst>
                <a:ext uri="{FF2B5EF4-FFF2-40B4-BE49-F238E27FC236}">
                  <a16:creationId xmlns:a16="http://schemas.microsoft.com/office/drawing/2014/main" id="{615D8F55-8ACD-4EFE-A832-06E785479E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5" name="Freeform 21">
              <a:extLst>
                <a:ext uri="{FF2B5EF4-FFF2-40B4-BE49-F238E27FC236}">
                  <a16:creationId xmlns:a16="http://schemas.microsoft.com/office/drawing/2014/main" id="{0FDF4201-8CEC-474B-A6B1-88039B7041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6" name="Freeform 22">
              <a:extLst>
                <a:ext uri="{FF2B5EF4-FFF2-40B4-BE49-F238E27FC236}">
                  <a16:creationId xmlns:a16="http://schemas.microsoft.com/office/drawing/2014/main" id="{0F60AEA4-B25F-417E-93FC-59686DFBE5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DBE1BFB-1DAD-2ED8-768F-337AC2C76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9062" y="942108"/>
            <a:ext cx="6455549" cy="4969114"/>
          </a:xfrm>
        </p:spPr>
        <p:txBody>
          <a:bodyPr anchor="ctr">
            <a:normAutofit/>
          </a:bodyPr>
          <a:lstStyle/>
          <a:p>
            <a:r>
              <a:rPr lang="de-DE" b="0" i="0">
                <a:solidFill>
                  <a:schemeClr val="tx2">
                    <a:lumMod val="75000"/>
                  </a:schemeClr>
                </a:solidFill>
                <a:effectLst/>
                <a:latin typeface="UICTFontTextStyleBody"/>
              </a:rPr>
              <a:t>Reinheit („Shaucha“) = religiöse Pflicht</a:t>
            </a:r>
            <a:endParaRPr lang="de-DE">
              <a:solidFill>
                <a:schemeClr val="tx2">
                  <a:lumMod val="75000"/>
                </a:schemeClr>
              </a:solidFill>
              <a:latin typeface=".AppleSystemUIFont"/>
            </a:endParaRPr>
          </a:p>
          <a:p>
            <a:r>
              <a:rPr lang="de-DE" b="0" i="0">
                <a:solidFill>
                  <a:schemeClr val="tx2">
                    <a:lumMod val="75000"/>
                  </a:schemeClr>
                </a:solidFill>
                <a:effectLst/>
                <a:latin typeface="UICTFontTextStyleBody"/>
              </a:rPr>
              <a:t>Wasserreinigung nach Toilettengang</a:t>
            </a:r>
            <a:endParaRPr lang="de-DE">
              <a:solidFill>
                <a:schemeClr val="tx2">
                  <a:lumMod val="75000"/>
                </a:schemeClr>
              </a:solidFill>
              <a:effectLst/>
              <a:latin typeface=".AppleSystemUIFont"/>
            </a:endParaRPr>
          </a:p>
          <a:p>
            <a:r>
              <a:rPr lang="de-DE" b="0" i="0">
                <a:solidFill>
                  <a:schemeClr val="tx2">
                    <a:lumMod val="75000"/>
                  </a:schemeClr>
                </a:solidFill>
                <a:effectLst/>
                <a:latin typeface="UICTFontTextStyleBody"/>
              </a:rPr>
              <a:t>Rechte Hand für Essen, linke für Reinigung</a:t>
            </a:r>
            <a:endParaRPr lang="de-DE">
              <a:solidFill>
                <a:schemeClr val="tx2">
                  <a:lumMod val="75000"/>
                </a:schemeClr>
              </a:solidFill>
              <a:effectLst/>
              <a:latin typeface=".AppleSystemUIFont"/>
            </a:endParaRPr>
          </a:p>
          <a:p>
            <a:r>
              <a:rPr lang="de-DE" b="0" i="0">
                <a:solidFill>
                  <a:schemeClr val="tx2">
                    <a:lumMod val="75000"/>
                  </a:schemeClr>
                </a:solidFill>
                <a:effectLst/>
                <a:latin typeface="UICTFontTextStyleBody"/>
              </a:rPr>
              <a:t>Körperpflege vor Gebet &amp; Tempelbesuch</a:t>
            </a:r>
            <a:endParaRPr lang="de-DE">
              <a:solidFill>
                <a:schemeClr val="tx2">
                  <a:lumMod val="75000"/>
                </a:schemeClr>
              </a:solidFill>
              <a:effectLst/>
              <a:latin typeface=".AppleSystemUIFont"/>
            </a:endParaRPr>
          </a:p>
          <a:p>
            <a:r>
              <a:rPr lang="de-DE" b="0" i="0">
                <a:solidFill>
                  <a:schemeClr val="tx2">
                    <a:lumMod val="75000"/>
                  </a:schemeClr>
                </a:solidFill>
                <a:effectLst/>
                <a:latin typeface="UICTFontTextStyleBody"/>
              </a:rPr>
              <a:t>Sauberkeit = auch geistige Reinheit</a:t>
            </a:r>
            <a:endParaRPr lang="de-DE">
              <a:solidFill>
                <a:schemeClr val="tx2">
                  <a:lumMod val="75000"/>
                </a:schemeClr>
              </a:solidFill>
              <a:effectLst/>
              <a:latin typeface=".AppleSystemUIFont"/>
            </a:endParaRPr>
          </a:p>
          <a:p>
            <a:endParaRPr lang="de-DE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832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BE0789E-91A7-4246-978E-A17FE1BF95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795735" cy="6858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C6C0BD2-8B3C-4042-B4EE-5DB7665A37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  <a:solidFill>
            <a:schemeClr val="bg2"/>
          </a:solidFill>
        </p:grpSpPr>
        <p:sp>
          <p:nvSpPr>
            <p:cNvPr id="11" name="Freeform 27">
              <a:extLst>
                <a:ext uri="{FF2B5EF4-FFF2-40B4-BE49-F238E27FC236}">
                  <a16:creationId xmlns:a16="http://schemas.microsoft.com/office/drawing/2014/main" id="{5F53669F-C1E6-43B8-AC6F-B44CE56BF7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2" name="Freeform 28">
              <a:extLst>
                <a:ext uri="{FF2B5EF4-FFF2-40B4-BE49-F238E27FC236}">
                  <a16:creationId xmlns:a16="http://schemas.microsoft.com/office/drawing/2014/main" id="{53966C25-DAEA-4318-8FBC-EC6FF8F5A1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3" name="Freeform 29">
              <a:extLst>
                <a:ext uri="{FF2B5EF4-FFF2-40B4-BE49-F238E27FC236}">
                  <a16:creationId xmlns:a16="http://schemas.microsoft.com/office/drawing/2014/main" id="{ED6EA716-EAD4-4023-8673-0809A1E245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Freeform 30">
              <a:extLst>
                <a:ext uri="{FF2B5EF4-FFF2-40B4-BE49-F238E27FC236}">
                  <a16:creationId xmlns:a16="http://schemas.microsoft.com/office/drawing/2014/main" id="{84261748-EFC0-4729-A7BB-A88FDAF6FA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Freeform 31">
              <a:extLst>
                <a:ext uri="{FF2B5EF4-FFF2-40B4-BE49-F238E27FC236}">
                  <a16:creationId xmlns:a16="http://schemas.microsoft.com/office/drawing/2014/main" id="{2C14F808-CC69-494F-98AC-CB750416CC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reeform 32">
              <a:extLst>
                <a:ext uri="{FF2B5EF4-FFF2-40B4-BE49-F238E27FC236}">
                  <a16:creationId xmlns:a16="http://schemas.microsoft.com/office/drawing/2014/main" id="{F1CA3607-84D0-4085-A363-796A17B1D7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33">
              <a:extLst>
                <a:ext uri="{FF2B5EF4-FFF2-40B4-BE49-F238E27FC236}">
                  <a16:creationId xmlns:a16="http://schemas.microsoft.com/office/drawing/2014/main" id="{491E6160-2958-4A90-8B50-EDA182AABB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34">
              <a:extLst>
                <a:ext uri="{FF2B5EF4-FFF2-40B4-BE49-F238E27FC236}">
                  <a16:creationId xmlns:a16="http://schemas.microsoft.com/office/drawing/2014/main" id="{559F6CB7-E057-499B-A859-3602769892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35">
              <a:extLst>
                <a:ext uri="{FF2B5EF4-FFF2-40B4-BE49-F238E27FC236}">
                  <a16:creationId xmlns:a16="http://schemas.microsoft.com/office/drawing/2014/main" id="{FF12353D-CF89-4D03-8075-C161824E23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36">
              <a:extLst>
                <a:ext uri="{FF2B5EF4-FFF2-40B4-BE49-F238E27FC236}">
                  <a16:creationId xmlns:a16="http://schemas.microsoft.com/office/drawing/2014/main" id="{5B91C9D6-FAF2-445B-AF1B-43992602A9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37">
              <a:extLst>
                <a:ext uri="{FF2B5EF4-FFF2-40B4-BE49-F238E27FC236}">
                  <a16:creationId xmlns:a16="http://schemas.microsoft.com/office/drawing/2014/main" id="{570F7A1D-86B1-4AD1-B4A3-9AE2A52C85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38">
              <a:extLst>
                <a:ext uri="{FF2B5EF4-FFF2-40B4-BE49-F238E27FC236}">
                  <a16:creationId xmlns:a16="http://schemas.microsoft.com/office/drawing/2014/main" id="{52C6EBA8-95CC-4FE6-A8E4-3A6911E8A4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EAE154BB-118B-E027-0B21-70F313224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7056" y="1093380"/>
            <a:ext cx="3068182" cy="4671240"/>
          </a:xfrm>
        </p:spPr>
        <p:txBody>
          <a:bodyPr anchor="ctr">
            <a:normAutofit/>
          </a:bodyPr>
          <a:lstStyle/>
          <a:p>
            <a:pPr algn="r"/>
            <a:r>
              <a:rPr lang="de-DE" dirty="0"/>
              <a:t>Sterben und Tod </a:t>
            </a:r>
            <a:endParaRPr lang="de-DE"/>
          </a:p>
        </p:txBody>
      </p:sp>
      <p:sp>
        <p:nvSpPr>
          <p:cNvPr id="24" name="Freeform 11">
            <a:extLst>
              <a:ext uri="{FF2B5EF4-FFF2-40B4-BE49-F238E27FC236}">
                <a16:creationId xmlns:a16="http://schemas.microsoft.com/office/drawing/2014/main" id="{15EDA122-4530-45D2-A70A-B1A967AAE5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179901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782F52E-0F94-4BFC-9F89-B054DDEAB9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736" y="0"/>
            <a:ext cx="7396264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815452E-96C1-7984-3388-8C6D1255D0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5509" y="1093380"/>
            <a:ext cx="6219103" cy="4679250"/>
          </a:xfrm>
        </p:spPr>
        <p:txBody>
          <a:bodyPr anchor="ctr">
            <a:normAutofit/>
          </a:bodyPr>
          <a:lstStyle/>
          <a:p>
            <a:r>
              <a:rPr lang="de-DE" b="0" i="0" dirty="0">
                <a:effectLst/>
                <a:latin typeface="UICTFontTextStyleBody"/>
              </a:rPr>
              <a:t>Seele („</a:t>
            </a:r>
            <a:r>
              <a:rPr lang="de-DE" b="0" i="0" dirty="0" err="1">
                <a:effectLst/>
                <a:latin typeface="UICTFontTextStyleBody"/>
              </a:rPr>
              <a:t>Atman</a:t>
            </a:r>
            <a:r>
              <a:rPr lang="de-DE" b="0" i="0" dirty="0">
                <a:effectLst/>
                <a:latin typeface="UICTFontTextStyleBody"/>
              </a:rPr>
              <a:t>“) unsterblich, Körper vergänglich</a:t>
            </a:r>
            <a:endParaRPr lang="de-DE" dirty="0">
              <a:effectLst/>
              <a:latin typeface=".AppleSystemUIFont"/>
            </a:endParaRPr>
          </a:p>
          <a:p>
            <a:r>
              <a:rPr lang="de-DE" b="0" i="0" dirty="0">
                <a:effectLst/>
                <a:latin typeface="UICTFontTextStyleBody"/>
              </a:rPr>
              <a:t>Ziel: Befreiung vom Kreislauf der Wiedergeburt (</a:t>
            </a:r>
            <a:r>
              <a:rPr lang="de-DE" b="0" i="0" dirty="0" err="1">
                <a:effectLst/>
                <a:latin typeface="UICTFontTextStyleBody"/>
              </a:rPr>
              <a:t>Samsara</a:t>
            </a:r>
            <a:r>
              <a:rPr lang="de-DE" b="0" i="0" dirty="0">
                <a:effectLst/>
                <a:latin typeface="UICTFontTextStyleBody"/>
              </a:rPr>
              <a:t>)</a:t>
            </a:r>
            <a:endParaRPr lang="de-DE" dirty="0">
              <a:effectLst/>
              <a:latin typeface=".AppleSystemUIFont"/>
            </a:endParaRPr>
          </a:p>
          <a:p>
            <a:r>
              <a:rPr lang="de-DE" b="0" i="0" dirty="0">
                <a:effectLst/>
                <a:latin typeface="UICTFontTextStyleBody"/>
              </a:rPr>
              <a:t>Sterben in ruhiger, spiritueller Umgebung</a:t>
            </a:r>
            <a:endParaRPr lang="de-DE" dirty="0">
              <a:effectLst/>
              <a:latin typeface=".AppleSystemUIFont"/>
            </a:endParaRPr>
          </a:p>
          <a:p>
            <a:r>
              <a:rPr lang="de-DE" b="0" i="0" dirty="0">
                <a:effectLst/>
                <a:latin typeface="UICTFontTextStyleBody"/>
              </a:rPr>
              <a:t>Kremation innerhalb 24 Stunden</a:t>
            </a:r>
            <a:endParaRPr lang="de-DE" dirty="0">
              <a:effectLst/>
              <a:latin typeface=".AppleSystemUIFont"/>
            </a:endParaRPr>
          </a:p>
          <a:p>
            <a:r>
              <a:rPr lang="de-DE" b="0" i="0" dirty="0">
                <a:effectLst/>
                <a:latin typeface="UICTFontTextStyleBody"/>
              </a:rPr>
              <a:t>Rituale &amp; Opfergaben für Verstorbene</a:t>
            </a:r>
            <a:endParaRPr lang="de-DE" dirty="0">
              <a:effectLst/>
              <a:latin typeface=".AppleSystemUIFont"/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937796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580114-9BFC-0516-8634-D3A0D9D41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Quellen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579BF5C-4AAD-8A1C-E29C-34A43B3419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599"/>
            <a:ext cx="8915400" cy="4442737"/>
          </a:xfrm>
        </p:spPr>
        <p:txBody>
          <a:bodyPr>
            <a:normAutofit fontScale="85000" lnSpcReduction="10000"/>
          </a:bodyPr>
          <a:lstStyle/>
          <a:p>
            <a:r>
              <a:rPr lang="de-DE" b="0" i="0" dirty="0">
                <a:effectLst/>
                <a:latin typeface="Helvetica" pitchFamily="2" charset="0"/>
                <a:hlinkClick r:id="rId2"/>
              </a:rPr>
              <a:t>https://</a:t>
            </a:r>
            <a:r>
              <a:rPr lang="de-DE" b="0" i="0" dirty="0" err="1">
                <a:effectLst/>
                <a:latin typeface="Helvetica" pitchFamily="2" charset="0"/>
                <a:hlinkClick r:id="rId2"/>
              </a:rPr>
              <a:t>www.religionen</a:t>
            </a:r>
            <a:r>
              <a:rPr lang="de-DE" b="0" i="0" dirty="0">
                <a:effectLst/>
                <a:latin typeface="Helvetica" pitchFamily="2" charset="0"/>
                <a:hlinkClick r:id="rId2"/>
              </a:rPr>
              <a:t>-entdecken.de/</a:t>
            </a:r>
            <a:r>
              <a:rPr lang="de-DE" b="0" i="0" dirty="0" err="1">
                <a:effectLst/>
                <a:latin typeface="Helvetica" pitchFamily="2" charset="0"/>
                <a:hlinkClick r:id="rId2"/>
              </a:rPr>
              <a:t>lexikon</a:t>
            </a:r>
            <a:r>
              <a:rPr lang="de-DE" b="0" i="0" dirty="0">
                <a:effectLst/>
                <a:latin typeface="Helvetica" pitchFamily="2" charset="0"/>
                <a:hlinkClick r:id="rId2"/>
              </a:rPr>
              <a:t>/g/</a:t>
            </a:r>
            <a:r>
              <a:rPr lang="de-DE" b="0" i="0" dirty="0" err="1">
                <a:effectLst/>
                <a:latin typeface="Helvetica" pitchFamily="2" charset="0"/>
                <a:hlinkClick r:id="rId2"/>
              </a:rPr>
              <a:t>goetter-und-goettinnen</a:t>
            </a:r>
            <a:r>
              <a:rPr lang="de-DE" b="0" i="0" dirty="0">
                <a:effectLst/>
                <a:latin typeface="Helvetica" pitchFamily="2" charset="0"/>
                <a:hlinkClick r:id="rId2"/>
              </a:rPr>
              <a:t>-</a:t>
            </a:r>
            <a:r>
              <a:rPr lang="de-DE" b="0" i="0" dirty="0" err="1">
                <a:effectLst/>
                <a:latin typeface="Helvetica" pitchFamily="2" charset="0"/>
                <a:hlinkClick r:id="rId2"/>
              </a:rPr>
              <a:t>im-hinduismus</a:t>
            </a:r>
            <a:endParaRPr lang="de-DE" dirty="0">
              <a:effectLst/>
              <a:latin typeface="Helvetica" pitchFamily="2" charset="0"/>
            </a:endParaRPr>
          </a:p>
          <a:p>
            <a:r>
              <a:rPr lang="de-DE" b="0" i="0" dirty="0">
                <a:effectLst/>
                <a:latin typeface="Helvetica" pitchFamily="2" charset="0"/>
                <a:hlinkClick r:id="rId3"/>
              </a:rPr>
              <a:t>https://</a:t>
            </a:r>
            <a:r>
              <a:rPr lang="de-DE" b="0" i="0" dirty="0" err="1">
                <a:effectLst/>
                <a:latin typeface="Helvetica" pitchFamily="2" charset="0"/>
                <a:hlinkClick r:id="rId3"/>
              </a:rPr>
              <a:t>www.originalbuddhas.com</a:t>
            </a:r>
            <a:r>
              <a:rPr lang="de-DE" b="0" i="0" dirty="0">
                <a:effectLst/>
                <a:latin typeface="Helvetica" pitchFamily="2" charset="0"/>
                <a:hlinkClick r:id="rId3"/>
              </a:rPr>
              <a:t>/de/blog/</a:t>
            </a:r>
            <a:r>
              <a:rPr lang="de-DE" b="0" i="0" dirty="0" err="1">
                <a:effectLst/>
                <a:latin typeface="Helvetica" pitchFamily="2" charset="0"/>
                <a:hlinkClick r:id="rId3"/>
              </a:rPr>
              <a:t>hindugötter</a:t>
            </a:r>
            <a:r>
              <a:rPr lang="de-DE" b="0" i="0" dirty="0">
                <a:effectLst/>
                <a:latin typeface="Helvetica" pitchFamily="2" charset="0"/>
                <a:hlinkClick r:id="rId3"/>
              </a:rPr>
              <a:t>?</a:t>
            </a:r>
            <a:endParaRPr lang="de-DE" dirty="0">
              <a:effectLst/>
              <a:latin typeface="Helvetica" pitchFamily="2" charset="0"/>
            </a:endParaRPr>
          </a:p>
          <a:p>
            <a:r>
              <a:rPr lang="de-DE" b="0" i="0" dirty="0">
                <a:effectLst/>
                <a:latin typeface="Helvetica" pitchFamily="2" charset="0"/>
                <a:hlinkClick r:id="rId4"/>
              </a:rPr>
              <a:t>https://</a:t>
            </a:r>
            <a:r>
              <a:rPr lang="de-DE" b="0" i="0" dirty="0" err="1">
                <a:effectLst/>
                <a:latin typeface="Helvetica" pitchFamily="2" charset="0"/>
                <a:hlinkClick r:id="rId4"/>
              </a:rPr>
              <a:t>www.religionen</a:t>
            </a:r>
            <a:r>
              <a:rPr lang="de-DE" b="0" i="0" dirty="0">
                <a:effectLst/>
                <a:latin typeface="Helvetica" pitchFamily="2" charset="0"/>
                <a:hlinkClick r:id="rId4"/>
              </a:rPr>
              <a:t>-entdecken.de/</a:t>
            </a:r>
            <a:r>
              <a:rPr lang="de-DE" b="0" i="0" dirty="0" err="1">
                <a:effectLst/>
                <a:latin typeface="Helvetica" pitchFamily="2" charset="0"/>
                <a:hlinkClick r:id="rId4"/>
              </a:rPr>
              <a:t>lexikon</a:t>
            </a:r>
            <a:r>
              <a:rPr lang="de-DE" b="0" i="0" dirty="0">
                <a:effectLst/>
                <a:latin typeface="Helvetica" pitchFamily="2" charset="0"/>
                <a:hlinkClick r:id="rId4"/>
              </a:rPr>
              <a:t>/g/</a:t>
            </a:r>
            <a:r>
              <a:rPr lang="de-DE" b="0" i="0" dirty="0" err="1">
                <a:effectLst/>
                <a:latin typeface="Helvetica" pitchFamily="2" charset="0"/>
                <a:hlinkClick r:id="rId4"/>
              </a:rPr>
              <a:t>guru</a:t>
            </a:r>
            <a:endParaRPr lang="de-DE" dirty="0">
              <a:effectLst/>
              <a:latin typeface="Helvetica" pitchFamily="2" charset="0"/>
            </a:endParaRPr>
          </a:p>
          <a:p>
            <a:r>
              <a:rPr lang="de-DE" b="0" i="0" dirty="0">
                <a:effectLst/>
                <a:latin typeface="Helvetica" pitchFamily="2" charset="0"/>
                <a:hlinkClick r:id="rId5"/>
              </a:rPr>
              <a:t>https://</a:t>
            </a:r>
            <a:r>
              <a:rPr lang="de-DE" b="0" i="0" dirty="0" err="1">
                <a:effectLst/>
                <a:latin typeface="Helvetica" pitchFamily="2" charset="0"/>
                <a:hlinkClick r:id="rId5"/>
              </a:rPr>
              <a:t>www.religionen</a:t>
            </a:r>
            <a:r>
              <a:rPr lang="de-DE" b="0" i="0" dirty="0">
                <a:effectLst/>
                <a:latin typeface="Helvetica" pitchFamily="2" charset="0"/>
                <a:hlinkClick r:id="rId5"/>
              </a:rPr>
              <a:t>-entdecken.de/</a:t>
            </a:r>
            <a:r>
              <a:rPr lang="de-DE" b="0" i="0" dirty="0" err="1">
                <a:effectLst/>
                <a:latin typeface="Helvetica" pitchFamily="2" charset="0"/>
                <a:hlinkClick r:id="rId5"/>
              </a:rPr>
              <a:t>lexikon</a:t>
            </a:r>
            <a:r>
              <a:rPr lang="de-DE" b="0" i="0" dirty="0">
                <a:effectLst/>
                <a:latin typeface="Helvetica" pitchFamily="2" charset="0"/>
                <a:hlinkClick r:id="rId5"/>
              </a:rPr>
              <a:t>/h/</a:t>
            </a:r>
            <a:r>
              <a:rPr lang="de-DE" b="0" i="0" dirty="0" err="1">
                <a:effectLst/>
                <a:latin typeface="Helvetica" pitchFamily="2" charset="0"/>
                <a:hlinkClick r:id="rId5"/>
              </a:rPr>
              <a:t>heilige-schriften-im</a:t>
            </a:r>
            <a:r>
              <a:rPr lang="de-DE" b="0" i="0" dirty="0">
                <a:effectLst/>
                <a:latin typeface="Helvetica" pitchFamily="2" charset="0"/>
                <a:hlinkClick r:id="rId5"/>
              </a:rPr>
              <a:t>-hinduismus</a:t>
            </a:r>
            <a:endParaRPr lang="de-DE" dirty="0">
              <a:effectLst/>
              <a:latin typeface="Helvetica" pitchFamily="2" charset="0"/>
            </a:endParaRPr>
          </a:p>
          <a:p>
            <a:r>
              <a:rPr lang="de-DE" b="0" i="0" dirty="0">
                <a:effectLst/>
                <a:latin typeface="Helvetica" pitchFamily="2" charset="0"/>
                <a:hlinkClick r:id="rId6"/>
              </a:rPr>
              <a:t>https://</a:t>
            </a:r>
            <a:r>
              <a:rPr lang="de-DE" b="0" i="0" dirty="0" err="1">
                <a:effectLst/>
                <a:latin typeface="Helvetica" pitchFamily="2" charset="0"/>
                <a:hlinkClick r:id="rId6"/>
              </a:rPr>
              <a:t>de.hdasianart.com</a:t>
            </a:r>
            <a:r>
              <a:rPr lang="de-DE" b="0" i="0" dirty="0">
                <a:effectLst/>
                <a:latin typeface="Helvetica" pitchFamily="2" charset="0"/>
                <a:hlinkClick r:id="rId6"/>
              </a:rPr>
              <a:t>/blogs/news/</a:t>
            </a:r>
            <a:r>
              <a:rPr lang="de-DE" b="0" i="0" dirty="0" err="1">
                <a:effectLst/>
                <a:latin typeface="Helvetica" pitchFamily="2" charset="0"/>
                <a:hlinkClick r:id="rId6"/>
              </a:rPr>
              <a:t>understanding-the-seven</a:t>
            </a:r>
            <a:r>
              <a:rPr lang="de-DE" b="0" i="0" dirty="0">
                <a:effectLst/>
                <a:latin typeface="Helvetica" pitchFamily="2" charset="0"/>
                <a:hlinkClick r:id="rId6"/>
              </a:rPr>
              <a:t>-</a:t>
            </a:r>
            <a:r>
              <a:rPr lang="de-DE" b="0" i="0" dirty="0" err="1">
                <a:effectLst/>
                <a:latin typeface="Helvetica" pitchFamily="2" charset="0"/>
                <a:hlinkClick r:id="rId6"/>
              </a:rPr>
              <a:t>core-tenets-of-hinduism</a:t>
            </a:r>
            <a:endParaRPr lang="de-DE" dirty="0">
              <a:effectLst/>
              <a:latin typeface="Helvetica" pitchFamily="2" charset="0"/>
            </a:endParaRPr>
          </a:p>
          <a:p>
            <a:r>
              <a:rPr lang="de-DE" b="0" i="0" dirty="0">
                <a:effectLst/>
                <a:latin typeface="Helvetica" pitchFamily="2" charset="0"/>
                <a:hlinkClick r:id="rId7"/>
              </a:rPr>
              <a:t>https://</a:t>
            </a:r>
            <a:r>
              <a:rPr lang="de-DE" b="0" i="0" dirty="0" err="1">
                <a:effectLst/>
                <a:latin typeface="Helvetica" pitchFamily="2" charset="0"/>
                <a:hlinkClick r:id="rId7"/>
              </a:rPr>
              <a:t>www.bpb.de</a:t>
            </a:r>
            <a:r>
              <a:rPr lang="de-DE" b="0" i="0" dirty="0">
                <a:effectLst/>
                <a:latin typeface="Helvetica" pitchFamily="2" charset="0"/>
                <a:hlinkClick r:id="rId7"/>
              </a:rPr>
              <a:t>/</a:t>
            </a:r>
            <a:r>
              <a:rPr lang="de-DE" b="0" i="0" dirty="0" err="1">
                <a:effectLst/>
                <a:latin typeface="Helvetica" pitchFamily="2" charset="0"/>
                <a:hlinkClick r:id="rId7"/>
              </a:rPr>
              <a:t>themen</a:t>
            </a:r>
            <a:r>
              <a:rPr lang="de-DE" b="0" i="0" dirty="0">
                <a:effectLst/>
                <a:latin typeface="Helvetica" pitchFamily="2" charset="0"/>
                <a:hlinkClick r:id="rId7"/>
              </a:rPr>
              <a:t>/</a:t>
            </a:r>
            <a:r>
              <a:rPr lang="de-DE" b="0" i="0" dirty="0" err="1">
                <a:effectLst/>
                <a:latin typeface="Helvetica" pitchFamily="2" charset="0"/>
                <a:hlinkClick r:id="rId7"/>
              </a:rPr>
              <a:t>religion</a:t>
            </a:r>
            <a:r>
              <a:rPr lang="de-DE" b="0" i="0" dirty="0">
                <a:effectLst/>
                <a:latin typeface="Helvetica" pitchFamily="2" charset="0"/>
                <a:hlinkClick r:id="rId7"/>
              </a:rPr>
              <a:t>/</a:t>
            </a:r>
            <a:r>
              <a:rPr lang="de-DE" b="0" i="0" dirty="0" err="1">
                <a:effectLst/>
                <a:latin typeface="Helvetica" pitchFamily="2" charset="0"/>
                <a:hlinkClick r:id="rId7"/>
              </a:rPr>
              <a:t>hinduismus</a:t>
            </a:r>
            <a:r>
              <a:rPr lang="de-DE" b="0" i="0" dirty="0">
                <a:effectLst/>
                <a:latin typeface="Helvetica" pitchFamily="2" charset="0"/>
                <a:hlinkClick r:id="rId7"/>
              </a:rPr>
              <a:t>/</a:t>
            </a:r>
            <a:endParaRPr lang="de-DE" dirty="0">
              <a:effectLst/>
              <a:latin typeface="Helvetica" pitchFamily="2" charset="0"/>
            </a:endParaRPr>
          </a:p>
          <a:p>
            <a:r>
              <a:rPr lang="de-DE" b="0" i="0" dirty="0">
                <a:effectLst/>
                <a:latin typeface="Helvetica" pitchFamily="2" charset="0"/>
                <a:hlinkClick r:id="rId8"/>
              </a:rPr>
              <a:t>https://www.planet-wissen.de/</a:t>
            </a:r>
            <a:r>
              <a:rPr lang="de-DE" b="0" i="0" dirty="0" err="1">
                <a:effectLst/>
                <a:latin typeface="Helvetica" pitchFamily="2" charset="0"/>
                <a:hlinkClick r:id="rId8"/>
              </a:rPr>
              <a:t>kultur</a:t>
            </a:r>
            <a:r>
              <a:rPr lang="de-DE" b="0" i="0" dirty="0">
                <a:effectLst/>
                <a:latin typeface="Helvetica" pitchFamily="2" charset="0"/>
                <a:hlinkClick r:id="rId8"/>
              </a:rPr>
              <a:t>/</a:t>
            </a:r>
            <a:r>
              <a:rPr lang="de-DE" b="0" i="0" dirty="0" err="1">
                <a:effectLst/>
                <a:latin typeface="Helvetica" pitchFamily="2" charset="0"/>
                <a:hlinkClick r:id="rId8"/>
              </a:rPr>
              <a:t>religionen</a:t>
            </a:r>
            <a:r>
              <a:rPr lang="de-DE" b="0" i="0" dirty="0">
                <a:effectLst/>
                <a:latin typeface="Helvetica" pitchFamily="2" charset="0"/>
                <a:hlinkClick r:id="rId8"/>
              </a:rPr>
              <a:t>/</a:t>
            </a:r>
            <a:r>
              <a:rPr lang="de-DE" b="0" i="0" dirty="0" err="1">
                <a:effectLst/>
                <a:latin typeface="Helvetica" pitchFamily="2" charset="0"/>
                <a:hlinkClick r:id="rId8"/>
              </a:rPr>
              <a:t>hinduismus</a:t>
            </a:r>
            <a:r>
              <a:rPr lang="de-DE" b="0" i="0" dirty="0">
                <a:effectLst/>
                <a:latin typeface="Helvetica" pitchFamily="2" charset="0"/>
                <a:hlinkClick r:id="rId8"/>
              </a:rPr>
              <a:t>/</a:t>
            </a:r>
            <a:r>
              <a:rPr lang="de-DE" b="0" i="0" dirty="0" err="1">
                <a:effectLst/>
                <a:latin typeface="Helvetica" pitchFamily="2" charset="0"/>
                <a:hlinkClick r:id="rId8"/>
              </a:rPr>
              <a:t>index.html</a:t>
            </a:r>
            <a:endParaRPr lang="de-DE" b="0" i="0" dirty="0">
              <a:effectLst/>
              <a:latin typeface="Helvetica" pitchFamily="2" charset="0"/>
            </a:endParaRPr>
          </a:p>
          <a:p>
            <a:r>
              <a:rPr lang="de-DE" b="0" i="0" dirty="0">
                <a:effectLst/>
                <a:latin typeface="Helvetica" pitchFamily="2" charset="0"/>
                <a:hlinkClick r:id="rId9"/>
              </a:rPr>
              <a:t>https://</a:t>
            </a:r>
            <a:r>
              <a:rPr lang="de-DE" b="0" i="0" dirty="0" err="1">
                <a:effectLst/>
                <a:latin typeface="Helvetica" pitchFamily="2" charset="0"/>
                <a:hlinkClick r:id="rId9"/>
              </a:rPr>
              <a:t>www.religionen</a:t>
            </a:r>
            <a:r>
              <a:rPr lang="de-DE" b="0" i="0" dirty="0">
                <a:effectLst/>
                <a:latin typeface="Helvetica" pitchFamily="2" charset="0"/>
                <a:hlinkClick r:id="rId9"/>
              </a:rPr>
              <a:t>-entdecken.de/</a:t>
            </a:r>
            <a:r>
              <a:rPr lang="de-DE" b="0" i="0" dirty="0" err="1">
                <a:effectLst/>
                <a:latin typeface="Helvetica" pitchFamily="2" charset="0"/>
                <a:hlinkClick r:id="rId9"/>
              </a:rPr>
              <a:t>religion</a:t>
            </a:r>
            <a:r>
              <a:rPr lang="de-DE" b="0" i="0" dirty="0">
                <a:effectLst/>
                <a:latin typeface="Helvetica" pitchFamily="2" charset="0"/>
                <a:hlinkClick r:id="rId9"/>
              </a:rPr>
              <a:t>/</a:t>
            </a:r>
            <a:r>
              <a:rPr lang="de-DE" b="0" i="0" dirty="0" err="1">
                <a:effectLst/>
                <a:latin typeface="Helvetica" pitchFamily="2" charset="0"/>
                <a:hlinkClick r:id="rId9"/>
              </a:rPr>
              <a:t>hinduismus</a:t>
            </a:r>
            <a:endParaRPr lang="de-DE" dirty="0">
              <a:effectLst/>
              <a:latin typeface="Helvetica" pitchFamily="2" charset="0"/>
            </a:endParaRPr>
          </a:p>
          <a:p>
            <a:r>
              <a:rPr lang="de-DE" b="0" i="0" dirty="0">
                <a:effectLst/>
                <a:latin typeface="Helvetica" pitchFamily="2" charset="0"/>
                <a:hlinkClick r:id="rId10"/>
              </a:rPr>
              <a:t>https://www.geo.de/</a:t>
            </a:r>
            <a:r>
              <a:rPr lang="de-DE" b="0" i="0" dirty="0" err="1">
                <a:effectLst/>
                <a:latin typeface="Helvetica" pitchFamily="2" charset="0"/>
                <a:hlinkClick r:id="rId10"/>
              </a:rPr>
              <a:t>geolino</a:t>
            </a:r>
            <a:r>
              <a:rPr lang="de-DE" b="0" i="0" dirty="0">
                <a:effectLst/>
                <a:latin typeface="Helvetica" pitchFamily="2" charset="0"/>
                <a:hlinkClick r:id="rId10"/>
              </a:rPr>
              <a:t>/mensch/</a:t>
            </a:r>
            <a:r>
              <a:rPr lang="de-DE" b="0" i="0" dirty="0" err="1">
                <a:effectLst/>
                <a:latin typeface="Helvetica" pitchFamily="2" charset="0"/>
                <a:hlinkClick r:id="rId10"/>
              </a:rPr>
              <a:t>religion</a:t>
            </a:r>
            <a:r>
              <a:rPr lang="de-DE" b="0" i="0" dirty="0">
                <a:effectLst/>
                <a:latin typeface="Helvetica" pitchFamily="2" charset="0"/>
                <a:hlinkClick r:id="rId10"/>
              </a:rPr>
              <a:t>/</a:t>
            </a:r>
            <a:r>
              <a:rPr lang="de-DE" b="0" i="0" dirty="0" err="1">
                <a:effectLst/>
                <a:latin typeface="Helvetica" pitchFamily="2" charset="0"/>
                <a:hlinkClick r:id="rId10"/>
              </a:rPr>
              <a:t>21536-rtkl-hinduismus</a:t>
            </a:r>
            <a:r>
              <a:rPr lang="de-DE" b="0" i="0" dirty="0">
                <a:effectLst/>
                <a:latin typeface="Helvetica" pitchFamily="2" charset="0"/>
                <a:hlinkClick r:id="rId10"/>
              </a:rPr>
              <a:t>-</a:t>
            </a:r>
            <a:r>
              <a:rPr lang="de-DE" b="0" i="0" dirty="0" err="1">
                <a:effectLst/>
                <a:latin typeface="Helvetica" pitchFamily="2" charset="0"/>
                <a:hlinkClick r:id="rId10"/>
              </a:rPr>
              <a:t>die-aelteste-religion</a:t>
            </a:r>
            <a:r>
              <a:rPr lang="de-DE" b="0" i="0" dirty="0">
                <a:effectLst/>
                <a:latin typeface="Helvetica" pitchFamily="2" charset="0"/>
                <a:hlinkClick r:id="rId10"/>
              </a:rPr>
              <a:t>-</a:t>
            </a:r>
            <a:r>
              <a:rPr lang="de-DE" b="0" i="0" dirty="0" err="1">
                <a:effectLst/>
                <a:latin typeface="Helvetica" pitchFamily="2" charset="0"/>
                <a:hlinkClick r:id="rId10"/>
              </a:rPr>
              <a:t>der-welt</a:t>
            </a:r>
            <a:endParaRPr lang="de-DE" b="0" i="0" dirty="0">
              <a:effectLst/>
              <a:latin typeface="Helvetica" pitchFamily="2" charset="0"/>
            </a:endParaRPr>
          </a:p>
          <a:p>
            <a:r>
              <a:rPr lang="de-DE" dirty="0">
                <a:effectLst/>
                <a:latin typeface="Helvetica" pitchFamily="2" charset="0"/>
              </a:rPr>
              <a:t> Bundeszentrale für politische Bildung </a:t>
            </a:r>
          </a:p>
          <a:p>
            <a:r>
              <a:rPr lang="de-DE" dirty="0">
                <a:effectLst/>
                <a:latin typeface="Helvetica" pitchFamily="2" charset="0"/>
              </a:rPr>
              <a:t>Hinduismus  Planet Wissen </a:t>
            </a:r>
          </a:p>
          <a:p>
            <a:r>
              <a:rPr lang="de-DE" dirty="0">
                <a:effectLst/>
                <a:latin typeface="Helvetica" pitchFamily="2" charset="0"/>
              </a:rPr>
              <a:t>Hinduismus Religionsunterricht.net </a:t>
            </a:r>
          </a:p>
          <a:p>
            <a:r>
              <a:rPr lang="de-DE" dirty="0">
                <a:effectLst/>
                <a:latin typeface="Helvetica" pitchFamily="2" charset="0"/>
              </a:rPr>
              <a:t> Hinduismus Überblick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830669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E8B6AA-687F-1DEE-208A-1A625B964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Frage Runde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2B6113C-F864-51EE-B9F8-9E966DC389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53442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486048-BD0A-6998-401E-34CFBCC144B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Ende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5B4E008-90D3-9189-5269-385676D3F7D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Vielen Dank für die Aufmerksamkeit</a:t>
            </a:r>
          </a:p>
        </p:txBody>
      </p:sp>
    </p:spTree>
    <p:extLst>
      <p:ext uri="{BB962C8B-B14F-4D97-AF65-F5344CB8AC3E}">
        <p14:creationId xmlns:p14="http://schemas.microsoft.com/office/powerpoint/2010/main" val="14690458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E4E420-D07F-555F-4B69-85CC9B79C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 Entstehung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20EC2E8-9746-E608-1F3F-0D4274ED2C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Eine der ältesten Religionen der Welt </a:t>
            </a:r>
          </a:p>
          <a:p>
            <a:r>
              <a:rPr lang="de-DE" dirty="0"/>
              <a:t>Ursprünge reichen etwa bis 1500 v. Chr. </a:t>
            </a:r>
          </a:p>
          <a:p>
            <a:r>
              <a:rPr lang="de-DE" dirty="0"/>
              <a:t>Entstand im </a:t>
            </a:r>
            <a:r>
              <a:rPr lang="de-DE" dirty="0" err="1"/>
              <a:t>Industal</a:t>
            </a:r>
            <a:r>
              <a:rPr lang="de-DE" dirty="0"/>
              <a:t> (heutiges Pakistan / Nordindien)</a:t>
            </a:r>
          </a:p>
          <a:p>
            <a:r>
              <a:rPr lang="de-DE" dirty="0"/>
              <a:t>Kein einheitlicher Gründer, sondern Zusammenfluss verschiedener religiöser Traditionen</a:t>
            </a:r>
          </a:p>
          <a:p>
            <a:r>
              <a:rPr lang="de-DE" dirty="0"/>
              <a:t>Heilige Texte heißen Veden, in Sanskrit verfasst</a:t>
            </a:r>
          </a:p>
        </p:txBody>
      </p:sp>
    </p:spTree>
    <p:extLst>
      <p:ext uri="{BB962C8B-B14F-4D97-AF65-F5344CB8AC3E}">
        <p14:creationId xmlns:p14="http://schemas.microsoft.com/office/powerpoint/2010/main" val="9073478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8AD9D8-F6A9-A281-F9BF-9033A291D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 Verbreitung &amp; Anzahl der Gläubigen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6A46E35-0C02-4476-BF1D-3F8376EF42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6CA0785-F3C6-668A-DAEB-076197AFDF1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de-DE" dirty="0"/>
              <a:t>Hauptverbreitung in Indien und Nepal </a:t>
            </a:r>
          </a:p>
          <a:p>
            <a:r>
              <a:rPr lang="de-DE" dirty="0"/>
              <a:t>Indien: ca. 80 % der Bevölkerung sind Hindus</a:t>
            </a:r>
          </a:p>
          <a:p>
            <a:r>
              <a:rPr lang="de-DE" dirty="0"/>
              <a:t> Nepal: etwa 80–85 % der Bevölkerung Hindus </a:t>
            </a:r>
          </a:p>
          <a:p>
            <a:r>
              <a:rPr lang="de-DE" dirty="0"/>
              <a:t>Weitere Länder : Bangladesch, Sri Lanka, Indonesien (Bali), Fidschi, Mauritius, Guyana, Surinam, USA </a:t>
            </a:r>
          </a:p>
          <a:p>
            <a:r>
              <a:rPr lang="de-DE" dirty="0"/>
              <a:t>Weltweit ca. 1 Milliarde Hindus </a:t>
            </a:r>
          </a:p>
          <a:p>
            <a:r>
              <a:rPr lang="de-DE" dirty="0"/>
              <a:t>Nach Christentum und Islam die drittgrößte Religion der Welt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7C75EE2-DE4D-6F66-A2B0-B476B180B5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65C9F328-E04C-6F50-3317-6C25F1C4CCBE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7167563" y="2776538"/>
            <a:ext cx="4338637" cy="2892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9575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ine Buddha-Figur mit einer Person, die im Hintergrund sitzt und eine Perlenkette hält">
            <a:extLst>
              <a:ext uri="{FF2B5EF4-FFF2-40B4-BE49-F238E27FC236}">
                <a16:creationId xmlns:a16="http://schemas.microsoft.com/office/drawing/2014/main" id="{44079557-1B9D-EC05-F82A-2A5E2B28256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861" r="7861"/>
          <a:stretch>
            <a:fillRect/>
          </a:stretch>
        </p:blipFill>
        <p:spPr>
          <a:xfrm>
            <a:off x="4485557" y="10"/>
            <a:ext cx="7706443" cy="6857990"/>
          </a:xfrm>
          <a:prstGeom prst="rect">
            <a:avLst/>
          </a:prstGeom>
        </p:spPr>
      </p:pic>
      <p:sp useBgFill="1">
        <p:nvSpPr>
          <p:cNvPr id="57" name="Freeform: Shape 50">
            <a:extLst>
              <a:ext uri="{FF2B5EF4-FFF2-40B4-BE49-F238E27FC236}">
                <a16:creationId xmlns:a16="http://schemas.microsoft.com/office/drawing/2014/main" id="{23C7736A-5A08-4021-9AB6-390DFF50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0"/>
            <a:ext cx="8170246" cy="6858000"/>
          </a:xfrm>
          <a:custGeom>
            <a:avLst/>
            <a:gdLst>
              <a:gd name="connsiteX0" fmla="*/ 4738960 w 8170246"/>
              <a:gd name="connsiteY0" fmla="*/ 0 h 6858000"/>
              <a:gd name="connsiteX1" fmla="*/ 4862151 w 8170246"/>
              <a:gd name="connsiteY1" fmla="*/ 0 h 6858000"/>
              <a:gd name="connsiteX2" fmla="*/ 8088169 w 8170246"/>
              <a:gd name="connsiteY2" fmla="*/ 3226735 h 6858000"/>
              <a:gd name="connsiteX3" fmla="*/ 8088169 w 8170246"/>
              <a:gd name="connsiteY3" fmla="*/ 3626507 h 6858000"/>
              <a:gd name="connsiteX4" fmla="*/ 4857393 w 8170246"/>
              <a:gd name="connsiteY4" fmla="*/ 6858000 h 6858000"/>
              <a:gd name="connsiteX5" fmla="*/ 4783581 w 8170246"/>
              <a:gd name="connsiteY5" fmla="*/ 6858000 h 6858000"/>
              <a:gd name="connsiteX6" fmla="*/ 4734202 w 8170246"/>
              <a:gd name="connsiteY6" fmla="*/ 6858000 h 6858000"/>
              <a:gd name="connsiteX7" fmla="*/ 7964978 w 8170246"/>
              <a:gd name="connsiteY7" fmla="*/ 3626507 h 6858000"/>
              <a:gd name="connsiteX8" fmla="*/ 7964978 w 8170246"/>
              <a:gd name="connsiteY8" fmla="*/ 3226735 h 6858000"/>
              <a:gd name="connsiteX9" fmla="*/ 4738960 w 8170246"/>
              <a:gd name="connsiteY9" fmla="*/ 0 h 6858000"/>
              <a:gd name="connsiteX10" fmla="*/ 0 w 8170246"/>
              <a:gd name="connsiteY10" fmla="*/ 0 h 6858000"/>
              <a:gd name="connsiteX11" fmla="*/ 98791 w 8170246"/>
              <a:gd name="connsiteY11" fmla="*/ 0 h 6858000"/>
              <a:gd name="connsiteX12" fmla="*/ 4456718 w 8170246"/>
              <a:gd name="connsiteY12" fmla="*/ 0 h 6858000"/>
              <a:gd name="connsiteX13" fmla="*/ 4603489 w 8170246"/>
              <a:gd name="connsiteY13" fmla="*/ 0 h 6858000"/>
              <a:gd name="connsiteX14" fmla="*/ 7829507 w 8170246"/>
              <a:gd name="connsiteY14" fmla="*/ 3226735 h 6858000"/>
              <a:gd name="connsiteX15" fmla="*/ 7829507 w 8170246"/>
              <a:gd name="connsiteY15" fmla="*/ 3626507 h 6858000"/>
              <a:gd name="connsiteX16" fmla="*/ 4598731 w 8170246"/>
              <a:gd name="connsiteY16" fmla="*/ 6858000 h 6858000"/>
              <a:gd name="connsiteX17" fmla="*/ 4540663 w 8170246"/>
              <a:gd name="connsiteY17" fmla="*/ 6858000 h 6858000"/>
              <a:gd name="connsiteX18" fmla="*/ 133398 w 8170246"/>
              <a:gd name="connsiteY18" fmla="*/ 6858000 h 6858000"/>
              <a:gd name="connsiteX19" fmla="*/ 0 w 8170246"/>
              <a:gd name="connsiteY1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8170246" h="6858000">
                <a:moveTo>
                  <a:pt x="4738960" y="0"/>
                </a:moveTo>
                <a:lnTo>
                  <a:pt x="4862151" y="0"/>
                </a:lnTo>
                <a:cubicBezTo>
                  <a:pt x="4862151" y="0"/>
                  <a:pt x="4862151" y="0"/>
                  <a:pt x="8088169" y="3226735"/>
                </a:cubicBezTo>
                <a:cubicBezTo>
                  <a:pt x="8197606" y="3336196"/>
                  <a:pt x="8197606" y="3517045"/>
                  <a:pt x="8088169" y="3626507"/>
                </a:cubicBezTo>
                <a:cubicBezTo>
                  <a:pt x="8088169" y="3626507"/>
                  <a:pt x="8088169" y="3626507"/>
                  <a:pt x="4857393" y="6858000"/>
                </a:cubicBezTo>
                <a:cubicBezTo>
                  <a:pt x="4857393" y="6858000"/>
                  <a:pt x="4857393" y="6858000"/>
                  <a:pt x="4783581" y="6858000"/>
                </a:cubicBezTo>
                <a:lnTo>
                  <a:pt x="4734202" y="6858000"/>
                </a:lnTo>
                <a:cubicBezTo>
                  <a:pt x="7964978" y="3626507"/>
                  <a:pt x="7964978" y="3626507"/>
                  <a:pt x="7964978" y="3626507"/>
                </a:cubicBezTo>
                <a:cubicBezTo>
                  <a:pt x="8074415" y="3517045"/>
                  <a:pt x="8074415" y="3336196"/>
                  <a:pt x="7964978" y="3226735"/>
                </a:cubicBezTo>
                <a:cubicBezTo>
                  <a:pt x="4738960" y="0"/>
                  <a:pt x="4738960" y="0"/>
                  <a:pt x="4738960" y="0"/>
                </a:cubicBezTo>
                <a:close/>
                <a:moveTo>
                  <a:pt x="0" y="0"/>
                </a:moveTo>
                <a:lnTo>
                  <a:pt x="98791" y="0"/>
                </a:lnTo>
                <a:cubicBezTo>
                  <a:pt x="1075904" y="0"/>
                  <a:pt x="2469401" y="0"/>
                  <a:pt x="4456718" y="0"/>
                </a:cubicBezTo>
                <a:lnTo>
                  <a:pt x="4603489" y="0"/>
                </a:lnTo>
                <a:cubicBezTo>
                  <a:pt x="4603489" y="0"/>
                  <a:pt x="4603489" y="0"/>
                  <a:pt x="7829507" y="3226735"/>
                </a:cubicBezTo>
                <a:cubicBezTo>
                  <a:pt x="7938944" y="3336196"/>
                  <a:pt x="7938944" y="3517045"/>
                  <a:pt x="7829507" y="3626507"/>
                </a:cubicBezTo>
                <a:cubicBezTo>
                  <a:pt x="7829507" y="3626507"/>
                  <a:pt x="7829507" y="3626507"/>
                  <a:pt x="4598731" y="6858000"/>
                </a:cubicBezTo>
                <a:lnTo>
                  <a:pt x="4540663" y="6858000"/>
                </a:lnTo>
                <a:cubicBezTo>
                  <a:pt x="4077749" y="6858000"/>
                  <a:pt x="2938270" y="6858000"/>
                  <a:pt x="133398" y="6858000"/>
                </a:cubicBezTo>
                <a:lnTo>
                  <a:pt x="0" y="6858000"/>
                </a:lnTo>
                <a:close/>
              </a:path>
            </a:pathLst>
          </a:cu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F69C442-5038-62DA-EE78-DAF2FCA70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525" y="624110"/>
            <a:ext cx="4623955" cy="1280890"/>
          </a:xfrm>
        </p:spPr>
        <p:txBody>
          <a:bodyPr>
            <a:normAutofit/>
          </a:bodyPr>
          <a:lstStyle/>
          <a:p>
            <a:r>
              <a:rPr lang="de-DE"/>
              <a:t> Untergruppen (Hauptgruppen)</a:t>
            </a:r>
          </a:p>
        </p:txBody>
      </p:sp>
      <p:sp>
        <p:nvSpPr>
          <p:cNvPr id="58" name="Rectangle 52">
            <a:extLst>
              <a:ext uri="{FF2B5EF4-FFF2-40B4-BE49-F238E27FC236}">
                <a16:creationId xmlns:a16="http://schemas.microsoft.com/office/drawing/2014/main" id="{433DF4D3-8A35-461A-ABE0-F56B78A13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2F74F03-8248-27B0-D6F2-23F00C0D0D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812" y="2133600"/>
            <a:ext cx="4625882" cy="377762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Clr>
                <a:srgbClr val="33A5BD"/>
              </a:buClr>
            </a:pPr>
            <a:r>
              <a:rPr lang="de-DE" sz="1500" dirty="0"/>
              <a:t>Keine einheitliche Organisation, viele Richtungen </a:t>
            </a:r>
          </a:p>
          <a:p>
            <a:pPr>
              <a:lnSpc>
                <a:spcPct val="90000"/>
              </a:lnSpc>
              <a:buClr>
                <a:srgbClr val="33A5BD"/>
              </a:buClr>
            </a:pPr>
            <a:r>
              <a:rPr lang="de-DE" sz="1500" dirty="0"/>
              <a:t> </a:t>
            </a:r>
            <a:r>
              <a:rPr lang="de-DE" sz="1500" dirty="0" err="1"/>
              <a:t>Vaishnavismus</a:t>
            </a:r>
            <a:r>
              <a:rPr lang="de-DE" sz="1500" dirty="0"/>
              <a:t> Verehrung des Gottes </a:t>
            </a:r>
            <a:r>
              <a:rPr lang="de-DE" sz="1500" dirty="0" err="1"/>
              <a:t>Vishnu</a:t>
            </a:r>
            <a:r>
              <a:rPr lang="de-DE" sz="1500" dirty="0"/>
              <a:t> und seiner Inkarnationen (z. B. Krishna, Rama) </a:t>
            </a:r>
          </a:p>
          <a:p>
            <a:pPr>
              <a:lnSpc>
                <a:spcPct val="90000"/>
              </a:lnSpc>
              <a:buClr>
                <a:srgbClr val="33A5BD"/>
              </a:buClr>
            </a:pPr>
            <a:r>
              <a:rPr lang="de-DE" sz="1500" dirty="0"/>
              <a:t> </a:t>
            </a:r>
            <a:r>
              <a:rPr lang="de-DE" sz="1500" dirty="0" err="1"/>
              <a:t>Shaivismus</a:t>
            </a:r>
            <a:r>
              <a:rPr lang="de-DE" sz="1500" dirty="0"/>
              <a:t>  Verehrung des Gottes </a:t>
            </a:r>
            <a:r>
              <a:rPr lang="de-DE" sz="1500" dirty="0" err="1"/>
              <a:t>Shiva</a:t>
            </a:r>
            <a:r>
              <a:rPr lang="de-DE" sz="1500" dirty="0"/>
              <a:t> </a:t>
            </a:r>
          </a:p>
          <a:p>
            <a:pPr>
              <a:lnSpc>
                <a:spcPct val="90000"/>
              </a:lnSpc>
              <a:buClr>
                <a:srgbClr val="33A5BD"/>
              </a:buClr>
            </a:pPr>
            <a:r>
              <a:rPr lang="de-DE" sz="1500" dirty="0"/>
              <a:t> </a:t>
            </a:r>
            <a:r>
              <a:rPr lang="de-DE" sz="1500" dirty="0" err="1"/>
              <a:t>Shaktismus</a:t>
            </a:r>
            <a:r>
              <a:rPr lang="de-DE" sz="1500" dirty="0"/>
              <a:t> Verehrung der göttlichen Mutter (Shakti), z. B. Durga, Kali </a:t>
            </a:r>
          </a:p>
        </p:txBody>
      </p:sp>
    </p:spTree>
    <p:extLst>
      <p:ext uri="{BB962C8B-B14F-4D97-AF65-F5344CB8AC3E}">
        <p14:creationId xmlns:p14="http://schemas.microsoft.com/office/powerpoint/2010/main" val="36597905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7398C59F-5A18-487B-91D6-B955AACF2E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0557FAFE-C7C3-47EC-A4F5-9B21663192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95BC28FB-3882-4674-9D79-EA58BEB7C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9C6EC892-83F9-402F-8552-0AD7C0556E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18387766-037C-4EF0-8471-D19CBF2A4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1E364F38-6F3A-476A-93E6-962EA817C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35C335A4-1E67-4293-8BE2-DFB085D4FB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9A8A0F10-2C98-4297-9F92-5D95533927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C3B112A3-006E-4008-A778-DB5F6A09D5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E5E62767-5C25-4C49-9568-432433A3C5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598EC006-77B1-42BA-B815-66CCB9B170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A144ED09-DA06-491D-95A8-AB3DED4329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1CB00BD2-11CD-4A38-8F38-02B0D1105E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20234FB-542E-4550-9C2F-1B56FD41A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25" name="Freeform 27">
              <a:extLst>
                <a:ext uri="{FF2B5EF4-FFF2-40B4-BE49-F238E27FC236}">
                  <a16:creationId xmlns:a16="http://schemas.microsoft.com/office/drawing/2014/main" id="{41FCE1F3-DEB3-47CD-90FF-7DABB4AF45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6" name="Freeform 28">
              <a:extLst>
                <a:ext uri="{FF2B5EF4-FFF2-40B4-BE49-F238E27FC236}">
                  <a16:creationId xmlns:a16="http://schemas.microsoft.com/office/drawing/2014/main" id="{5708E488-C19B-452C-B197-6F1C34F6E7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" name="Freeform 29">
              <a:extLst>
                <a:ext uri="{FF2B5EF4-FFF2-40B4-BE49-F238E27FC236}">
                  <a16:creationId xmlns:a16="http://schemas.microsoft.com/office/drawing/2014/main" id="{89D3FD25-890E-4981-A71D-EE796873D7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30">
              <a:extLst>
                <a:ext uri="{FF2B5EF4-FFF2-40B4-BE49-F238E27FC236}">
                  <a16:creationId xmlns:a16="http://schemas.microsoft.com/office/drawing/2014/main" id="{51B5414C-556A-47CB-8EE2-974A85A7A4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31">
              <a:extLst>
                <a:ext uri="{FF2B5EF4-FFF2-40B4-BE49-F238E27FC236}">
                  <a16:creationId xmlns:a16="http://schemas.microsoft.com/office/drawing/2014/main" id="{1C02B20C-2B27-4B75-8AEE-A5D2E2674B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2">
              <a:extLst>
                <a:ext uri="{FF2B5EF4-FFF2-40B4-BE49-F238E27FC236}">
                  <a16:creationId xmlns:a16="http://schemas.microsoft.com/office/drawing/2014/main" id="{54427714-F9AA-4F93-BD1D-400F1EA93F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3">
              <a:extLst>
                <a:ext uri="{FF2B5EF4-FFF2-40B4-BE49-F238E27FC236}">
                  <a16:creationId xmlns:a16="http://schemas.microsoft.com/office/drawing/2014/main" id="{28A77D6A-9E81-497F-ABCC-2695BB5ADD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4">
              <a:extLst>
                <a:ext uri="{FF2B5EF4-FFF2-40B4-BE49-F238E27FC236}">
                  <a16:creationId xmlns:a16="http://schemas.microsoft.com/office/drawing/2014/main" id="{2A1533BA-1478-4F7C-8E24-3F3E905050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5">
              <a:extLst>
                <a:ext uri="{FF2B5EF4-FFF2-40B4-BE49-F238E27FC236}">
                  <a16:creationId xmlns:a16="http://schemas.microsoft.com/office/drawing/2014/main" id="{39686201-E633-40FD-A80A-1E28AD52E3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6">
              <a:extLst>
                <a:ext uri="{FF2B5EF4-FFF2-40B4-BE49-F238E27FC236}">
                  <a16:creationId xmlns:a16="http://schemas.microsoft.com/office/drawing/2014/main" id="{76A215C2-F590-4938-810B-F8A79366C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7">
              <a:extLst>
                <a:ext uri="{FF2B5EF4-FFF2-40B4-BE49-F238E27FC236}">
                  <a16:creationId xmlns:a16="http://schemas.microsoft.com/office/drawing/2014/main" id="{85F418E7-330D-4002-8EC8-33C1A897F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" name="Freeform 38">
              <a:extLst>
                <a:ext uri="{FF2B5EF4-FFF2-40B4-BE49-F238E27FC236}">
                  <a16:creationId xmlns:a16="http://schemas.microsoft.com/office/drawing/2014/main" id="{8FFE669A-54C9-4436-9566-C5A90F16DB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DE91395A-2D18-4AF6-A0AC-AAA7189FE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0" name="Freeform 11">
            <a:extLst>
              <a:ext uri="{FF2B5EF4-FFF2-40B4-BE49-F238E27FC236}">
                <a16:creationId xmlns:a16="http://schemas.microsoft.com/office/drawing/2014/main" id="{A57352BE-A213-4040-BE8E-D4A925AD9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44C7268-E61E-9BA7-927B-250050C66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7669" y="624110"/>
            <a:ext cx="4137059" cy="128089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000"/>
              <a:t>Zentrales Glaubensverständnis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ACB1666-D078-39D0-7572-125DD42865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83956" y="2133600"/>
            <a:ext cx="4140772" cy="3777622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500" dirty="0" err="1">
                <a:solidFill>
                  <a:schemeClr val="tx1"/>
                </a:solidFill>
              </a:rPr>
              <a:t>Glaube</a:t>
            </a:r>
            <a:r>
              <a:rPr lang="en-US" sz="1500" dirty="0">
                <a:solidFill>
                  <a:schemeClr val="tx1"/>
                </a:solidFill>
              </a:rPr>
              <a:t> an den </a:t>
            </a:r>
            <a:r>
              <a:rPr lang="en-US" sz="1500" dirty="0" err="1">
                <a:solidFill>
                  <a:schemeClr val="tx1"/>
                </a:solidFill>
              </a:rPr>
              <a:t>Kreislauf</a:t>
            </a:r>
            <a:r>
              <a:rPr lang="en-US" sz="1500" dirty="0">
                <a:solidFill>
                  <a:schemeClr val="tx1"/>
                </a:solidFill>
              </a:rPr>
              <a:t> von </a:t>
            </a:r>
            <a:r>
              <a:rPr lang="en-US" sz="1500" dirty="0" err="1">
                <a:solidFill>
                  <a:schemeClr val="tx1"/>
                </a:solidFill>
              </a:rPr>
              <a:t>Geburt</a:t>
            </a:r>
            <a:r>
              <a:rPr lang="en-US" sz="1500" dirty="0">
                <a:solidFill>
                  <a:schemeClr val="tx1"/>
                </a:solidFill>
              </a:rPr>
              <a:t>, Tod und </a:t>
            </a:r>
            <a:r>
              <a:rPr lang="en-US" sz="1500" dirty="0" err="1">
                <a:solidFill>
                  <a:schemeClr val="tx1"/>
                </a:solidFill>
              </a:rPr>
              <a:t>Wiedergeburt</a:t>
            </a:r>
            <a:r>
              <a:rPr lang="en-US" sz="1500" dirty="0">
                <a:solidFill>
                  <a:schemeClr val="tx1"/>
                </a:solidFill>
              </a:rPr>
              <a:t> (Samsara) </a:t>
            </a:r>
          </a:p>
          <a:p>
            <a:pPr>
              <a:lnSpc>
                <a:spcPct val="90000"/>
              </a:lnSpc>
            </a:pPr>
            <a:r>
              <a:rPr lang="en-US" sz="1500" dirty="0">
                <a:solidFill>
                  <a:schemeClr val="tx1"/>
                </a:solidFill>
              </a:rPr>
              <a:t>Karma: </a:t>
            </a:r>
            <a:r>
              <a:rPr lang="en-US" sz="1500" dirty="0" err="1">
                <a:solidFill>
                  <a:schemeClr val="tx1"/>
                </a:solidFill>
              </a:rPr>
              <a:t>Jede</a:t>
            </a:r>
            <a:r>
              <a:rPr lang="en-US" sz="1500" dirty="0">
                <a:solidFill>
                  <a:schemeClr val="tx1"/>
                </a:solidFill>
              </a:rPr>
              <a:t> </a:t>
            </a:r>
            <a:r>
              <a:rPr lang="en-US" sz="1500" dirty="0" err="1">
                <a:solidFill>
                  <a:schemeClr val="tx1"/>
                </a:solidFill>
              </a:rPr>
              <a:t>Handlung</a:t>
            </a:r>
            <a:r>
              <a:rPr lang="en-US" sz="1500" dirty="0">
                <a:solidFill>
                  <a:schemeClr val="tx1"/>
                </a:solidFill>
              </a:rPr>
              <a:t> hat </a:t>
            </a:r>
            <a:r>
              <a:rPr lang="en-US" sz="1500" dirty="0" err="1">
                <a:solidFill>
                  <a:schemeClr val="tx1"/>
                </a:solidFill>
              </a:rPr>
              <a:t>Folgen</a:t>
            </a:r>
            <a:r>
              <a:rPr lang="en-US" sz="1500" dirty="0">
                <a:solidFill>
                  <a:schemeClr val="tx1"/>
                </a:solidFill>
              </a:rPr>
              <a:t> </a:t>
            </a:r>
            <a:r>
              <a:rPr lang="en-US" sz="1500" dirty="0" err="1">
                <a:solidFill>
                  <a:schemeClr val="tx1"/>
                </a:solidFill>
              </a:rPr>
              <a:t>für</a:t>
            </a:r>
            <a:r>
              <a:rPr lang="en-US" sz="1500" dirty="0">
                <a:solidFill>
                  <a:schemeClr val="tx1"/>
                </a:solidFill>
              </a:rPr>
              <a:t> das </a:t>
            </a:r>
            <a:r>
              <a:rPr lang="en-US" sz="1500" dirty="0" err="1">
                <a:solidFill>
                  <a:schemeClr val="tx1"/>
                </a:solidFill>
              </a:rPr>
              <a:t>nächste</a:t>
            </a:r>
            <a:r>
              <a:rPr lang="en-US" sz="1500" dirty="0">
                <a:solidFill>
                  <a:schemeClr val="tx1"/>
                </a:solidFill>
              </a:rPr>
              <a:t> Leben </a:t>
            </a:r>
          </a:p>
          <a:p>
            <a:pPr>
              <a:lnSpc>
                <a:spcPct val="90000"/>
              </a:lnSpc>
            </a:pPr>
            <a:r>
              <a:rPr lang="en-US" sz="1500" dirty="0" err="1">
                <a:solidFill>
                  <a:schemeClr val="tx1"/>
                </a:solidFill>
              </a:rPr>
              <a:t>Ziel</a:t>
            </a:r>
            <a:r>
              <a:rPr lang="en-US" sz="1500" dirty="0">
                <a:solidFill>
                  <a:schemeClr val="tx1"/>
                </a:solidFill>
              </a:rPr>
              <a:t>: Den </a:t>
            </a:r>
            <a:r>
              <a:rPr lang="en-US" sz="1500" dirty="0" err="1">
                <a:solidFill>
                  <a:schemeClr val="tx1"/>
                </a:solidFill>
              </a:rPr>
              <a:t>Kreislauf</a:t>
            </a:r>
            <a:r>
              <a:rPr lang="en-US" sz="1500" dirty="0">
                <a:solidFill>
                  <a:schemeClr val="tx1"/>
                </a:solidFill>
              </a:rPr>
              <a:t> </a:t>
            </a:r>
            <a:r>
              <a:rPr lang="en-US" sz="1500" dirty="0" err="1">
                <a:solidFill>
                  <a:schemeClr val="tx1"/>
                </a:solidFill>
              </a:rPr>
              <a:t>der</a:t>
            </a:r>
            <a:r>
              <a:rPr lang="en-US" sz="1500" dirty="0">
                <a:solidFill>
                  <a:schemeClr val="tx1"/>
                </a:solidFill>
              </a:rPr>
              <a:t> </a:t>
            </a:r>
            <a:r>
              <a:rPr lang="en-US" sz="1500" dirty="0" err="1">
                <a:solidFill>
                  <a:schemeClr val="tx1"/>
                </a:solidFill>
              </a:rPr>
              <a:t>Wiedergeburten</a:t>
            </a:r>
            <a:r>
              <a:rPr lang="en-US" sz="1500" dirty="0">
                <a:solidFill>
                  <a:schemeClr val="tx1"/>
                </a:solidFill>
              </a:rPr>
              <a:t> </a:t>
            </a:r>
            <a:r>
              <a:rPr lang="en-US" sz="1500" dirty="0" err="1">
                <a:solidFill>
                  <a:schemeClr val="tx1"/>
                </a:solidFill>
              </a:rPr>
              <a:t>zu</a:t>
            </a:r>
            <a:r>
              <a:rPr lang="en-US" sz="1500" dirty="0">
                <a:solidFill>
                  <a:schemeClr val="tx1"/>
                </a:solidFill>
              </a:rPr>
              <a:t> </a:t>
            </a:r>
            <a:r>
              <a:rPr lang="en-US" sz="1500" dirty="0" err="1">
                <a:solidFill>
                  <a:schemeClr val="tx1"/>
                </a:solidFill>
              </a:rPr>
              <a:t>durchbrechen</a:t>
            </a:r>
            <a:r>
              <a:rPr lang="en-US" sz="1500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8F0D3331-5B12-4BF1-6953-C6FAE78EC3E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15719" r="26106" b="1"/>
          <a:stretch>
            <a:fillRect/>
          </a:stretch>
        </p:blipFill>
        <p:spPr>
          <a:xfrm>
            <a:off x="6091916" y="645106"/>
            <a:ext cx="5451627" cy="5247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2328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1A44C337-3893-4B29-A265-B1329150B6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81E0B358-1267-4844-8B3D-B7A279B417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36169" y="228600"/>
            <a:ext cx="2851523" cy="6638625"/>
            <a:chOff x="2487613" y="285750"/>
            <a:chExt cx="2428875" cy="5654676"/>
          </a:xfrm>
        </p:grpSpPr>
        <p:sp>
          <p:nvSpPr>
            <p:cNvPr id="49" name="Freeform 11">
              <a:extLst>
                <a:ext uri="{FF2B5EF4-FFF2-40B4-BE49-F238E27FC236}">
                  <a16:creationId xmlns:a16="http://schemas.microsoft.com/office/drawing/2014/main" id="{B24AA06A-F1A5-4BB3-9486-9AE7A53B3F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0" name="Freeform 12">
              <a:extLst>
                <a:ext uri="{FF2B5EF4-FFF2-40B4-BE49-F238E27FC236}">
                  <a16:creationId xmlns:a16="http://schemas.microsoft.com/office/drawing/2014/main" id="{BDF97590-C600-44CB-9303-4A3679F516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1" name="Freeform 13">
              <a:extLst>
                <a:ext uri="{FF2B5EF4-FFF2-40B4-BE49-F238E27FC236}">
                  <a16:creationId xmlns:a16="http://schemas.microsoft.com/office/drawing/2014/main" id="{A9BBE156-3FFA-4DC4-8468-35BD28DDC6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2" name="Freeform 14">
              <a:extLst>
                <a:ext uri="{FF2B5EF4-FFF2-40B4-BE49-F238E27FC236}">
                  <a16:creationId xmlns:a16="http://schemas.microsoft.com/office/drawing/2014/main" id="{F7960DE5-3810-4B1E-B1E2-3BAFEA91ED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3" name="Freeform 15">
              <a:extLst>
                <a:ext uri="{FF2B5EF4-FFF2-40B4-BE49-F238E27FC236}">
                  <a16:creationId xmlns:a16="http://schemas.microsoft.com/office/drawing/2014/main" id="{359E957C-CE11-446F-8AA7-B3E98390B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4" name="Freeform 16">
              <a:extLst>
                <a:ext uri="{FF2B5EF4-FFF2-40B4-BE49-F238E27FC236}">
                  <a16:creationId xmlns:a16="http://schemas.microsoft.com/office/drawing/2014/main" id="{A3E9FE34-CA9E-4443-BEBF-D1B9A1C6C2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5" name="Freeform 17">
              <a:extLst>
                <a:ext uri="{FF2B5EF4-FFF2-40B4-BE49-F238E27FC236}">
                  <a16:creationId xmlns:a16="http://schemas.microsoft.com/office/drawing/2014/main" id="{4F39D814-8A48-4509-BDEB-826F106591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6" name="Freeform 18">
              <a:extLst>
                <a:ext uri="{FF2B5EF4-FFF2-40B4-BE49-F238E27FC236}">
                  <a16:creationId xmlns:a16="http://schemas.microsoft.com/office/drawing/2014/main" id="{8C6D08C0-8C49-4B87-9CF4-A1F08714FA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7" name="Freeform 19">
              <a:extLst>
                <a:ext uri="{FF2B5EF4-FFF2-40B4-BE49-F238E27FC236}">
                  <a16:creationId xmlns:a16="http://schemas.microsoft.com/office/drawing/2014/main" id="{308C612B-4C0D-4863-B9CD-F86ABAA1B2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8" name="Freeform 20">
              <a:extLst>
                <a:ext uri="{FF2B5EF4-FFF2-40B4-BE49-F238E27FC236}">
                  <a16:creationId xmlns:a16="http://schemas.microsoft.com/office/drawing/2014/main" id="{600B1EC8-1B55-4390-A183-C33B5E2273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9" name="Freeform 21">
              <a:extLst>
                <a:ext uri="{FF2B5EF4-FFF2-40B4-BE49-F238E27FC236}">
                  <a16:creationId xmlns:a16="http://schemas.microsoft.com/office/drawing/2014/main" id="{1790A225-91E1-4BE5-A801-5F1E32721C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0" name="Freeform 22">
              <a:extLst>
                <a:ext uri="{FF2B5EF4-FFF2-40B4-BE49-F238E27FC236}">
                  <a16:creationId xmlns:a16="http://schemas.microsoft.com/office/drawing/2014/main" id="{DFFC46A2-6BBF-47FD-BC17-5EE1DF7CB9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AF44CA9C-80E8-44E1-A79C-D6EBFC73B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77117" y="-786"/>
            <a:ext cx="2356675" cy="6854040"/>
            <a:chOff x="6627813" y="194833"/>
            <a:chExt cx="1952625" cy="5678918"/>
          </a:xfrm>
        </p:grpSpPr>
        <p:sp>
          <p:nvSpPr>
            <p:cNvPr id="63" name="Freeform 27">
              <a:extLst>
                <a:ext uri="{FF2B5EF4-FFF2-40B4-BE49-F238E27FC236}">
                  <a16:creationId xmlns:a16="http://schemas.microsoft.com/office/drawing/2014/main" id="{8CB9417F-98D9-4998-B00B-A5932E4C7D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4" name="Freeform 28">
              <a:extLst>
                <a:ext uri="{FF2B5EF4-FFF2-40B4-BE49-F238E27FC236}">
                  <a16:creationId xmlns:a16="http://schemas.microsoft.com/office/drawing/2014/main" id="{FA79AA3D-583E-4A1E-AF7E-CBD980F596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5" name="Freeform 29">
              <a:extLst>
                <a:ext uri="{FF2B5EF4-FFF2-40B4-BE49-F238E27FC236}">
                  <a16:creationId xmlns:a16="http://schemas.microsoft.com/office/drawing/2014/main" id="{D80C9F17-A6B2-4A12-BC77-F84264A669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6" name="Freeform 30">
              <a:extLst>
                <a:ext uri="{FF2B5EF4-FFF2-40B4-BE49-F238E27FC236}">
                  <a16:creationId xmlns:a16="http://schemas.microsoft.com/office/drawing/2014/main" id="{949C9A53-ED97-44CE-BDD5-ED24892116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7" name="Freeform 31">
              <a:extLst>
                <a:ext uri="{FF2B5EF4-FFF2-40B4-BE49-F238E27FC236}">
                  <a16:creationId xmlns:a16="http://schemas.microsoft.com/office/drawing/2014/main" id="{0F9FDAE7-225B-4072-8907-6EAA061744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8" name="Freeform 32">
              <a:extLst>
                <a:ext uri="{FF2B5EF4-FFF2-40B4-BE49-F238E27FC236}">
                  <a16:creationId xmlns:a16="http://schemas.microsoft.com/office/drawing/2014/main" id="{9D49818B-8EA3-4B41-9783-EFE0C618C3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9" name="Freeform 33">
              <a:extLst>
                <a:ext uri="{FF2B5EF4-FFF2-40B4-BE49-F238E27FC236}">
                  <a16:creationId xmlns:a16="http://schemas.microsoft.com/office/drawing/2014/main" id="{01903E65-D822-4457-B0A5-2F41682241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0" name="Freeform 34">
              <a:extLst>
                <a:ext uri="{FF2B5EF4-FFF2-40B4-BE49-F238E27FC236}">
                  <a16:creationId xmlns:a16="http://schemas.microsoft.com/office/drawing/2014/main" id="{A5CF9DAB-75BF-43D9-B1E7-817D1FAA00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1" name="Freeform 35">
              <a:extLst>
                <a:ext uri="{FF2B5EF4-FFF2-40B4-BE49-F238E27FC236}">
                  <a16:creationId xmlns:a16="http://schemas.microsoft.com/office/drawing/2014/main" id="{BB22916D-4BCF-4A4C-8714-A2564D34C3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2" name="Freeform 36">
              <a:extLst>
                <a:ext uri="{FF2B5EF4-FFF2-40B4-BE49-F238E27FC236}">
                  <a16:creationId xmlns:a16="http://schemas.microsoft.com/office/drawing/2014/main" id="{4CD9F734-569E-44E7-BD53-6214E0F18C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3" name="Freeform 37">
              <a:extLst>
                <a:ext uri="{FF2B5EF4-FFF2-40B4-BE49-F238E27FC236}">
                  <a16:creationId xmlns:a16="http://schemas.microsoft.com/office/drawing/2014/main" id="{7A5DAACB-2F42-40C8-BF6A-75B79299F9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4" name="Freeform 38">
              <a:extLst>
                <a:ext uri="{FF2B5EF4-FFF2-40B4-BE49-F238E27FC236}">
                  <a16:creationId xmlns:a16="http://schemas.microsoft.com/office/drawing/2014/main" id="{AD78E0F9-8568-4672-A22F-4ED5B1A96F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97C121A8-CD94-9E80-AFFC-5F369D470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3096" y="624110"/>
            <a:ext cx="5021516" cy="1280890"/>
          </a:xfrm>
        </p:spPr>
        <p:txBody>
          <a:bodyPr>
            <a:normAutofit/>
          </a:bodyPr>
          <a:lstStyle/>
          <a:p>
            <a:r>
              <a:rPr lang="de-DE" dirty="0"/>
              <a:t>Zentrales Glaubensverständnis  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AA5CD610-ED7C-4CED-A9A1-174432C88A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5704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8" name="Freeform 11">
            <a:extLst>
              <a:ext uri="{FF2B5EF4-FFF2-40B4-BE49-F238E27FC236}">
                <a16:creationId xmlns:a16="http://schemas.microsoft.com/office/drawing/2014/main" id="{0C4379BF-8C7A-480A-BC36-DA55D92A93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4645704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pic>
        <p:nvPicPr>
          <p:cNvPr id="5" name="Picture 4" descr="Hand, die sich zur Sonne streckt">
            <a:extLst>
              <a:ext uri="{FF2B5EF4-FFF2-40B4-BE49-F238E27FC236}">
                <a16:creationId xmlns:a16="http://schemas.microsoft.com/office/drawing/2014/main" id="{0E842347-EB5C-5296-1EB0-4F5C4E4073A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6375" r="17991" b="2"/>
          <a:stretch>
            <a:fillRect/>
          </a:stretch>
        </p:blipFill>
        <p:spPr>
          <a:xfrm>
            <a:off x="-1555" y="1731"/>
            <a:ext cx="4671091" cy="6858000"/>
          </a:xfrm>
          <a:prstGeom prst="rect">
            <a:avLst/>
          </a:prstGeom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FDE6F40-30BE-8309-E06E-0B50B58786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8191" y="2133600"/>
            <a:ext cx="5066419" cy="3777622"/>
          </a:xfrm>
        </p:spPr>
        <p:txBody>
          <a:bodyPr>
            <a:normAutofit/>
          </a:bodyPr>
          <a:lstStyle/>
          <a:p>
            <a:r>
              <a:rPr lang="en-US"/>
              <a:t>Moksha: </a:t>
            </a:r>
            <a:r>
              <a:rPr lang="en-US" err="1"/>
              <a:t>Erlösung</a:t>
            </a:r>
            <a:r>
              <a:rPr lang="en-US"/>
              <a:t>, </a:t>
            </a:r>
            <a:r>
              <a:rPr lang="en-US" err="1"/>
              <a:t>Vereinigung</a:t>
            </a:r>
            <a:r>
              <a:rPr lang="en-US"/>
              <a:t> </a:t>
            </a:r>
            <a:r>
              <a:rPr lang="en-US" err="1"/>
              <a:t>der</a:t>
            </a:r>
            <a:r>
              <a:rPr lang="en-US"/>
              <a:t> </a:t>
            </a:r>
            <a:r>
              <a:rPr lang="en-US" err="1"/>
              <a:t>Seele</a:t>
            </a:r>
            <a:r>
              <a:rPr lang="en-US"/>
              <a:t> (Atman) </a:t>
            </a:r>
            <a:r>
              <a:rPr lang="en-US" err="1"/>
              <a:t>mit</a:t>
            </a:r>
            <a:r>
              <a:rPr lang="en-US"/>
              <a:t> dem </a:t>
            </a:r>
            <a:r>
              <a:rPr lang="en-US" err="1"/>
              <a:t>göttlichen</a:t>
            </a:r>
            <a:r>
              <a:rPr lang="en-US"/>
              <a:t> </a:t>
            </a:r>
            <a:r>
              <a:rPr lang="en-US" err="1"/>
              <a:t>Urgrund</a:t>
            </a:r>
            <a:r>
              <a:rPr lang="en-US"/>
              <a:t> (Brahman) </a:t>
            </a:r>
          </a:p>
          <a:p>
            <a:r>
              <a:rPr lang="en-US"/>
              <a:t>Viele </a:t>
            </a:r>
            <a:r>
              <a:rPr lang="en-US" err="1"/>
              <a:t>Götter</a:t>
            </a:r>
            <a:r>
              <a:rPr lang="en-US"/>
              <a:t> und </a:t>
            </a:r>
            <a:r>
              <a:rPr lang="en-US" err="1"/>
              <a:t>Göttinnen</a:t>
            </a:r>
            <a:r>
              <a:rPr lang="en-US"/>
              <a:t>  </a:t>
            </a:r>
            <a:r>
              <a:rPr lang="en-US" err="1"/>
              <a:t>Ausdruck</a:t>
            </a:r>
            <a:r>
              <a:rPr lang="en-US"/>
              <a:t> </a:t>
            </a:r>
            <a:r>
              <a:rPr lang="en-US" err="1"/>
              <a:t>verschiedener</a:t>
            </a:r>
            <a:r>
              <a:rPr lang="en-US"/>
              <a:t> </a:t>
            </a:r>
            <a:r>
              <a:rPr lang="en-US" err="1"/>
              <a:t>Aspekte</a:t>
            </a:r>
            <a:r>
              <a:rPr lang="en-US"/>
              <a:t> des </a:t>
            </a:r>
            <a:r>
              <a:rPr lang="en-US" err="1"/>
              <a:t>Göttlichen</a:t>
            </a:r>
            <a:r>
              <a:rPr lang="en-US"/>
              <a:t> </a:t>
            </a:r>
          </a:p>
          <a:p>
            <a:r>
              <a:rPr lang="en-US" err="1"/>
              <a:t>Wichtige</a:t>
            </a:r>
            <a:r>
              <a:rPr lang="en-US"/>
              <a:t> </a:t>
            </a:r>
            <a:r>
              <a:rPr lang="en-US" err="1"/>
              <a:t>religiöse</a:t>
            </a:r>
            <a:r>
              <a:rPr lang="en-US"/>
              <a:t> </a:t>
            </a:r>
            <a:r>
              <a:rPr lang="en-US" err="1"/>
              <a:t>Praktiken</a:t>
            </a:r>
            <a:r>
              <a:rPr lang="en-US"/>
              <a:t>: Meditation, </a:t>
            </a:r>
            <a:r>
              <a:rPr lang="en-US" err="1"/>
              <a:t>Gebet</a:t>
            </a:r>
            <a:r>
              <a:rPr lang="en-US"/>
              <a:t>, </a:t>
            </a:r>
            <a:r>
              <a:rPr lang="en-US" err="1"/>
              <a:t>Opfergaben</a:t>
            </a:r>
            <a:r>
              <a:rPr lang="en-US"/>
              <a:t>, </a:t>
            </a:r>
            <a:r>
              <a:rPr lang="en-US" err="1"/>
              <a:t>Reinheit</a:t>
            </a:r>
            <a:r>
              <a:rPr lang="en-US"/>
              <a:t> </a:t>
            </a:r>
            <a:r>
              <a:rPr lang="en-US" err="1"/>
              <a:t>im</a:t>
            </a:r>
            <a:r>
              <a:rPr lang="en-US"/>
              <a:t> </a:t>
            </a:r>
            <a:r>
              <a:rPr lang="en-US" err="1"/>
              <a:t>Alltag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92641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8">
            <a:extLst>
              <a:ext uri="{FF2B5EF4-FFF2-40B4-BE49-F238E27FC236}">
                <a16:creationId xmlns:a16="http://schemas.microsoft.com/office/drawing/2014/main" id="{008ED74B-06F2-4BD5-838F-1AAD0033EF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4" name="Picture 4" descr="Eine Buddha-Figur mit einer Person, die im Hintergrund sitzt und eine Perlenkette hält">
            <a:extLst>
              <a:ext uri="{FF2B5EF4-FFF2-40B4-BE49-F238E27FC236}">
                <a16:creationId xmlns:a16="http://schemas.microsoft.com/office/drawing/2014/main" id="{0943ED49-9EAA-E4CA-0391-FDB998A9CC8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40000"/>
          </a:blip>
          <a:srcRect t="11237" b="13763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pSp>
        <p:nvGrpSpPr>
          <p:cNvPr id="45" name="Group 10">
            <a:extLst>
              <a:ext uri="{FF2B5EF4-FFF2-40B4-BE49-F238E27FC236}">
                <a16:creationId xmlns:a16="http://schemas.microsoft.com/office/drawing/2014/main" id="{E9F586E1-75B5-49B8-9A21-DD14CA0F6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8ECF1231-6B06-42A7-9653-F6A738AACE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DD0D424C-4930-4745-B075-4AF5691E38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8CD110D4-7970-4333-ACA2-F5A0DFCE94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94C2DE85-6DF9-48B6-AC63-963A522421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2B527314-243D-423D-9285-A30290D18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857798C9-0A62-400E-B105-429ABFC4D7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40E214F1-D642-41FF-8FBB-F1484108E9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24EBEFE9-8F4F-41C2-9022-FF9730C4E0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389BEA2F-6457-431A-941E-840A670CA1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D32D9258-EB54-414B-A2D5-4583395695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495967EF-C4BF-4A5F-90E5-A603A66542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253675EB-03CE-4B59-BEBD-4D0D987104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3D09C34E-8D1D-1CF9-1F91-6535F37BBC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>
            <a:normAutofit/>
          </a:bodyPr>
          <a:lstStyle/>
          <a:p>
            <a:r>
              <a:rPr lang="de-DE" dirty="0"/>
              <a:t>Gottheiten </a:t>
            </a:r>
          </a:p>
        </p:txBody>
      </p:sp>
      <p:grpSp>
        <p:nvGrpSpPr>
          <p:cNvPr id="46" name="Group 24">
            <a:extLst>
              <a:ext uri="{FF2B5EF4-FFF2-40B4-BE49-F238E27FC236}">
                <a16:creationId xmlns:a16="http://schemas.microsoft.com/office/drawing/2014/main" id="{F9CAF6A1-77C7-4ABC-9E4A-E74A8DB16D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26" name="Freeform 27">
              <a:extLst>
                <a:ext uri="{FF2B5EF4-FFF2-40B4-BE49-F238E27FC236}">
                  <a16:creationId xmlns:a16="http://schemas.microsoft.com/office/drawing/2014/main" id="{6B3F65AF-943F-4D0E-B890-AA058F48B3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" name="Freeform 28">
              <a:extLst>
                <a:ext uri="{FF2B5EF4-FFF2-40B4-BE49-F238E27FC236}">
                  <a16:creationId xmlns:a16="http://schemas.microsoft.com/office/drawing/2014/main" id="{660B5807-5995-44AD-9E16-10337DC83A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29">
              <a:extLst>
                <a:ext uri="{FF2B5EF4-FFF2-40B4-BE49-F238E27FC236}">
                  <a16:creationId xmlns:a16="http://schemas.microsoft.com/office/drawing/2014/main" id="{E80AC2A9-A86D-45A4-B218-B52F22B3E3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30">
              <a:extLst>
                <a:ext uri="{FF2B5EF4-FFF2-40B4-BE49-F238E27FC236}">
                  <a16:creationId xmlns:a16="http://schemas.microsoft.com/office/drawing/2014/main" id="{2DB7D344-D8A0-46BE-8BD4-70DEC451E5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1">
              <a:extLst>
                <a:ext uri="{FF2B5EF4-FFF2-40B4-BE49-F238E27FC236}">
                  <a16:creationId xmlns:a16="http://schemas.microsoft.com/office/drawing/2014/main" id="{90B7E18B-6B64-4711-94DE-715DE0CB7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2">
              <a:extLst>
                <a:ext uri="{FF2B5EF4-FFF2-40B4-BE49-F238E27FC236}">
                  <a16:creationId xmlns:a16="http://schemas.microsoft.com/office/drawing/2014/main" id="{7CCF1B9C-A47F-4AC1-8164-F13CD42887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3">
              <a:extLst>
                <a:ext uri="{FF2B5EF4-FFF2-40B4-BE49-F238E27FC236}">
                  <a16:creationId xmlns:a16="http://schemas.microsoft.com/office/drawing/2014/main" id="{A7694E0F-733F-4E78-A250-B7840DA06E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4">
              <a:extLst>
                <a:ext uri="{FF2B5EF4-FFF2-40B4-BE49-F238E27FC236}">
                  <a16:creationId xmlns:a16="http://schemas.microsoft.com/office/drawing/2014/main" id="{7DE4B38A-BCE4-48FC-9109-41F73413B1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5">
              <a:extLst>
                <a:ext uri="{FF2B5EF4-FFF2-40B4-BE49-F238E27FC236}">
                  <a16:creationId xmlns:a16="http://schemas.microsoft.com/office/drawing/2014/main" id="{36605C57-20A9-46A2-A6DB-2EA83ADC94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6">
              <a:extLst>
                <a:ext uri="{FF2B5EF4-FFF2-40B4-BE49-F238E27FC236}">
                  <a16:creationId xmlns:a16="http://schemas.microsoft.com/office/drawing/2014/main" id="{23EFA4B2-9313-4409-9BAE-FC04D2AF11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" name="Freeform 37">
              <a:extLst>
                <a:ext uri="{FF2B5EF4-FFF2-40B4-BE49-F238E27FC236}">
                  <a16:creationId xmlns:a16="http://schemas.microsoft.com/office/drawing/2014/main" id="{C8A794CC-8846-4A65-8227-1001468DB8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7" name="Freeform 38">
              <a:extLst>
                <a:ext uri="{FF2B5EF4-FFF2-40B4-BE49-F238E27FC236}">
                  <a16:creationId xmlns:a16="http://schemas.microsoft.com/office/drawing/2014/main" id="{87046215-2C6C-4EFD-9689-6EBF98CA98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47" name="Rectangle 38">
            <a:extLst>
              <a:ext uri="{FF2B5EF4-FFF2-40B4-BE49-F238E27FC236}">
                <a16:creationId xmlns:a16="http://schemas.microsoft.com/office/drawing/2014/main" id="{CC9387DA-2D8E-4E5D-BD65-274370B659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8" name="Freeform 11">
            <a:extLst>
              <a:ext uri="{FF2B5EF4-FFF2-40B4-BE49-F238E27FC236}">
                <a16:creationId xmlns:a16="http://schemas.microsoft.com/office/drawing/2014/main" id="{18BFC65B-9706-4EE1-8B75-FEEC1C5305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258D008-6458-FC26-D141-C2A61BA448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>
            <a:normAutofit/>
          </a:bodyPr>
          <a:lstStyle/>
          <a:p>
            <a:r>
              <a:rPr lang="de-DE" b="0" i="0" dirty="0">
                <a:effectLst/>
                <a:latin typeface="Helvetica" pitchFamily="2" charset="0"/>
              </a:rPr>
              <a:t>Unzählige Götter und Göttinnen; genannt </a:t>
            </a:r>
            <a:r>
              <a:rPr lang="de-DE" b="0" i="0" dirty="0" err="1">
                <a:effectLst/>
                <a:latin typeface="Helvetica" pitchFamily="2" charset="0"/>
              </a:rPr>
              <a:t>Devas</a:t>
            </a:r>
            <a:endParaRPr lang="de-DE" dirty="0">
              <a:effectLst/>
              <a:latin typeface="Helvetica" pitchFamily="2" charset="0"/>
            </a:endParaRPr>
          </a:p>
          <a:p>
            <a:r>
              <a:rPr lang="de-DE" b="0" i="0" dirty="0">
                <a:effectLst/>
                <a:latin typeface="Helvetica" pitchFamily="2" charset="0"/>
              </a:rPr>
              <a:t>﻿﻿Jeder Gott verkörpert die Weltseele, verkörpert aber nur seine eigene Eigenschaft </a:t>
            </a:r>
            <a:endParaRPr lang="de-DE" dirty="0">
              <a:effectLst/>
              <a:latin typeface="Helvetica" pitchFamily="2" charset="0"/>
            </a:endParaRPr>
          </a:p>
          <a:p>
            <a:r>
              <a:rPr lang="de-DE" b="0" i="0" dirty="0">
                <a:effectLst/>
                <a:latin typeface="Helvetica" pitchFamily="2" charset="0"/>
              </a:rPr>
              <a:t>﻿﻿Weltseele / </a:t>
            </a:r>
            <a:r>
              <a:rPr lang="de-DE" dirty="0">
                <a:latin typeface="Helvetica" pitchFamily="2" charset="0"/>
              </a:rPr>
              <a:t>W</a:t>
            </a:r>
            <a:r>
              <a:rPr lang="de-DE" b="0" i="0" dirty="0">
                <a:effectLst/>
                <a:latin typeface="Helvetica" pitchFamily="2" charset="0"/>
              </a:rPr>
              <a:t>eltgott </a:t>
            </a:r>
            <a:r>
              <a:rPr lang="de-DE" b="0" i="0" dirty="0" err="1">
                <a:effectLst/>
                <a:latin typeface="Helvetica" pitchFamily="2" charset="0"/>
              </a:rPr>
              <a:t>Braham</a:t>
            </a:r>
            <a:r>
              <a:rPr lang="de-DE" b="0" i="0" dirty="0">
                <a:effectLst/>
                <a:latin typeface="Helvetica" pitchFamily="2" charset="0"/>
              </a:rPr>
              <a:t> Verbindet laut Hindus das gesamte Universum und alles darin lebende, also die Menschen</a:t>
            </a:r>
            <a:endParaRPr lang="de-DE" dirty="0">
              <a:effectLst/>
              <a:latin typeface="Helvetica" pitchFamily="2" charset="0"/>
            </a:endParaRPr>
          </a:p>
          <a:p>
            <a:r>
              <a:rPr lang="de-DE" b="0" i="0" dirty="0">
                <a:effectLst/>
                <a:latin typeface="Helvetica" pitchFamily="2" charset="0"/>
              </a:rPr>
              <a:t>﻿﻿Aussehen der Gottheiten gibt Aufschluss über die Botschaft der Gottheit (Foto suchen)</a:t>
            </a:r>
            <a:endParaRPr lang="de-DE" dirty="0">
              <a:effectLst/>
              <a:latin typeface="Helvetica" pitchFamily="2" charset="0"/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005447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D306B45-25EE-434D-ABA9-A27B79320C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7AD5C39-E031-06C5-5A04-88805D797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6019" y="942108"/>
            <a:ext cx="3256550" cy="4969113"/>
          </a:xfrm>
        </p:spPr>
        <p:txBody>
          <a:bodyPr anchor="ctr">
            <a:normAutofit/>
          </a:bodyPr>
          <a:lstStyle/>
          <a:p>
            <a:r>
              <a:rPr lang="de-DE">
                <a:solidFill>
                  <a:schemeClr val="tx2">
                    <a:lumMod val="75000"/>
                  </a:schemeClr>
                </a:solidFill>
              </a:rPr>
              <a:t>Gottheiten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A42F85E-4939-431E-8B4A-EC07C8E0A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7EBB3F9-D6F7-4F6A-8843-9FEBA15E4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71831"/>
            <a:ext cx="0" cy="3200400"/>
          </a:xfrm>
          <a:prstGeom prst="line">
            <a:avLst/>
          </a:prstGeom>
          <a:ln w="158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D2B17EF-74EB-4C33-B2E2-8E727B2E7D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6009967" y="0"/>
            <a:ext cx="6176982" cy="6853245"/>
            <a:chOff x="2487613" y="285750"/>
            <a:chExt cx="2428876" cy="5654676"/>
          </a:xfrm>
          <a:solidFill>
            <a:schemeClr val="bg1">
              <a:alpha val="30000"/>
            </a:schemeClr>
          </a:solidFill>
        </p:grpSpPr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0A5F1F8A-3206-4B86-883F-65E98BB6E4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6935F8C7-CC88-4243-9786-F3CDBF04A0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9AF7BAD9-71B3-40D8-A089-EFF7FE67BD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id="{6467094F-AEF0-4D3B-BB76-8B3C1F08B9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id="{36F56AF9-DEF1-44E7-BF42-6AAC1AA9D1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A43EBE71-20BA-4A40-A513-516678089D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id="{1DB39648-7B38-4D0B-93C5-048EC4A45C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8DD2661F-DE5F-45EA-B30B-7C65896388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id="{ABF0A0E5-E68E-4183-A913-228692FD85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4" y="468286"/>
              <a:ext cx="1768475" cy="4262464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4" name="Freeform 20">
              <a:extLst>
                <a:ext uri="{FF2B5EF4-FFF2-40B4-BE49-F238E27FC236}">
                  <a16:creationId xmlns:a16="http://schemas.microsoft.com/office/drawing/2014/main" id="{615D8F55-8ACD-4EFE-A832-06E785479E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5" name="Freeform 21">
              <a:extLst>
                <a:ext uri="{FF2B5EF4-FFF2-40B4-BE49-F238E27FC236}">
                  <a16:creationId xmlns:a16="http://schemas.microsoft.com/office/drawing/2014/main" id="{0FDF4201-8CEC-474B-A6B1-88039B7041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6" name="Freeform 22">
              <a:extLst>
                <a:ext uri="{FF2B5EF4-FFF2-40B4-BE49-F238E27FC236}">
                  <a16:creationId xmlns:a16="http://schemas.microsoft.com/office/drawing/2014/main" id="{0F60AEA4-B25F-417E-93FC-59686DFBE5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6128FF1-E206-C823-50EA-1C73C9ED96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9062" y="942108"/>
            <a:ext cx="6455549" cy="4969114"/>
          </a:xfrm>
        </p:spPr>
        <p:txBody>
          <a:bodyPr anchor="ctr">
            <a:normAutofit/>
          </a:bodyPr>
          <a:lstStyle/>
          <a:p>
            <a:r>
              <a:rPr lang="de-DE" b="0" i="0" dirty="0">
                <a:solidFill>
                  <a:schemeClr val="tx2">
                    <a:lumMod val="75000"/>
                  </a:schemeClr>
                </a:solidFill>
                <a:effectLst/>
                <a:latin typeface="Helvetica" pitchFamily="2" charset="0"/>
              </a:rPr>
              <a:t>Jede Gottheit hat </a:t>
            </a:r>
            <a:r>
              <a:rPr lang="de-DE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</a:rPr>
              <a:t>ein </a:t>
            </a:r>
            <a:r>
              <a:rPr lang="de-DE" b="0" i="0" dirty="0">
                <a:solidFill>
                  <a:schemeClr val="tx2">
                    <a:lumMod val="75000"/>
                  </a:schemeClr>
                </a:solidFill>
                <a:effectLst/>
                <a:latin typeface="Helvetica" pitchFamily="2" charset="0"/>
              </a:rPr>
              <a:t>eigenes fest</a:t>
            </a:r>
            <a:endParaRPr lang="de-DE" dirty="0">
              <a:solidFill>
                <a:schemeClr val="tx2">
                  <a:lumMod val="75000"/>
                </a:schemeClr>
              </a:solidFill>
              <a:effectLst/>
              <a:latin typeface="Helvetica" pitchFamily="2" charset="0"/>
            </a:endParaRPr>
          </a:p>
          <a:p>
            <a:r>
              <a:rPr lang="de-DE" b="0" i="0" dirty="0">
                <a:solidFill>
                  <a:schemeClr val="tx2">
                    <a:lumMod val="75000"/>
                  </a:schemeClr>
                </a:solidFill>
                <a:effectLst/>
                <a:latin typeface="Helvetica" pitchFamily="2" charset="0"/>
              </a:rPr>
              <a:t>﻿﻿Hindus  verehren nur ihre eigenen </a:t>
            </a:r>
            <a:r>
              <a:rPr lang="de-DE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</a:rPr>
              <a:t>L</a:t>
            </a:r>
            <a:r>
              <a:rPr lang="de-DE" b="0" i="0" dirty="0">
                <a:solidFill>
                  <a:schemeClr val="tx2">
                    <a:lumMod val="75000"/>
                  </a:schemeClr>
                </a:solidFill>
                <a:effectLst/>
                <a:latin typeface="Helvetica" pitchFamily="2" charset="0"/>
              </a:rPr>
              <a:t>ieblingsgottheiten </a:t>
            </a:r>
            <a:endParaRPr lang="de-DE" dirty="0">
              <a:solidFill>
                <a:schemeClr val="tx2">
                  <a:lumMod val="75000"/>
                </a:schemeClr>
              </a:solidFill>
              <a:effectLst/>
              <a:latin typeface="Helvetica" pitchFamily="2" charset="0"/>
            </a:endParaRPr>
          </a:p>
          <a:p>
            <a:r>
              <a:rPr lang="de-DE" b="0" i="0" dirty="0">
                <a:solidFill>
                  <a:schemeClr val="tx2">
                    <a:lumMod val="75000"/>
                  </a:schemeClr>
                </a:solidFill>
                <a:effectLst/>
                <a:latin typeface="Helvetica" pitchFamily="2" charset="0"/>
              </a:rPr>
              <a:t>﻿﻿Die  </a:t>
            </a:r>
            <a:r>
              <a:rPr lang="de-DE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</a:rPr>
              <a:t>Ei</a:t>
            </a:r>
            <a:r>
              <a:rPr lang="de-DE" b="0" i="0" dirty="0">
                <a:solidFill>
                  <a:schemeClr val="tx2">
                    <a:lumMod val="75000"/>
                  </a:schemeClr>
                </a:solidFill>
                <a:effectLst/>
                <a:latin typeface="Helvetica" pitchFamily="2" charset="0"/>
              </a:rPr>
              <a:t>genschaften spielen eine große Rolle in leben des Hindus </a:t>
            </a:r>
          </a:p>
          <a:p>
            <a:r>
              <a:rPr lang="de-DE" b="0" i="0" dirty="0">
                <a:solidFill>
                  <a:schemeClr val="tx2">
                    <a:lumMod val="75000"/>
                  </a:schemeClr>
                </a:solidFill>
                <a:effectLst/>
                <a:latin typeface="Helvetica" pitchFamily="2" charset="0"/>
              </a:rPr>
              <a:t>viele Hindus glauben an das Konzept der „33 </a:t>
            </a:r>
            <a:r>
              <a:rPr lang="de-DE" b="0" i="0" dirty="0" err="1">
                <a:solidFill>
                  <a:schemeClr val="tx2">
                    <a:lumMod val="75000"/>
                  </a:schemeClr>
                </a:solidFill>
                <a:effectLst/>
                <a:latin typeface="Helvetica" pitchFamily="2" charset="0"/>
              </a:rPr>
              <a:t>Kotis</a:t>
            </a:r>
            <a:r>
              <a:rPr lang="de-DE" b="0" i="0" dirty="0">
                <a:solidFill>
                  <a:schemeClr val="tx2">
                    <a:lumMod val="75000"/>
                  </a:schemeClr>
                </a:solidFill>
                <a:effectLst/>
                <a:latin typeface="Helvetica" pitchFamily="2" charset="0"/>
              </a:rPr>
              <a:t>" also an 33 Gottheiten</a:t>
            </a:r>
            <a:endParaRPr lang="de-DE" dirty="0">
              <a:solidFill>
                <a:schemeClr val="tx2">
                  <a:lumMod val="75000"/>
                </a:schemeClr>
              </a:solidFill>
              <a:effectLst/>
              <a:latin typeface="Helvetica" pitchFamily="2" charset="0"/>
            </a:endParaRPr>
          </a:p>
          <a:p>
            <a:endParaRPr lang="de-DE" dirty="0">
              <a:solidFill>
                <a:schemeClr val="tx2">
                  <a:lumMod val="75000"/>
                </a:schemeClr>
              </a:solidFill>
              <a:effectLst/>
              <a:latin typeface="Helvetica" pitchFamily="2" charset="0"/>
            </a:endParaRPr>
          </a:p>
          <a:p>
            <a:endParaRPr lang="de-DE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972617"/>
      </p:ext>
    </p:extLst>
  </p:cSld>
  <p:clrMapOvr>
    <a:masterClrMapping/>
  </p:clrMapOvr>
</p:sld>
</file>

<file path=ppt/theme/theme1.xml><?xml version="1.0" encoding="utf-8"?>
<a:theme xmlns:a="http://schemas.openxmlformats.org/drawingml/2006/main" name="Fetzen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Breitbild</PresentationFormat>
  <Slides>27</Slides>
  <Notes>0</Notes>
  <HiddenSlides>0</HiddenSlide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27</vt:i4>
      </vt:variant>
    </vt:vector>
  </HeadingPairs>
  <TitlesOfParts>
    <vt:vector size="28" baseType="lpstr">
      <vt:lpstr>Fetzen</vt:lpstr>
      <vt:lpstr>Hinduismus </vt:lpstr>
      <vt:lpstr>Gliederung </vt:lpstr>
      <vt:lpstr> Entstehung</vt:lpstr>
      <vt:lpstr> Verbreitung &amp; Anzahl der Gläubigen</vt:lpstr>
      <vt:lpstr> Untergruppen (Hauptgruppen)</vt:lpstr>
      <vt:lpstr>Zentrales Glaubensverständnis</vt:lpstr>
      <vt:lpstr>Zentrales Glaubensverständnis  </vt:lpstr>
      <vt:lpstr>Gottheiten </vt:lpstr>
      <vt:lpstr>Gottheiten</vt:lpstr>
      <vt:lpstr>Besonders Wichtige Gottheiten </vt:lpstr>
      <vt:lpstr>Zentrale Verkünder </vt:lpstr>
      <vt:lpstr>Heiligen Schriften </vt:lpstr>
      <vt:lpstr>Heilige Schriften </vt:lpstr>
      <vt:lpstr>Kernelemente</vt:lpstr>
      <vt:lpstr>Kernelemente </vt:lpstr>
      <vt:lpstr>Kernelemente </vt:lpstr>
      <vt:lpstr>Grundhaltung zum Leben  </vt:lpstr>
      <vt:lpstr>Feste und Feiertage </vt:lpstr>
      <vt:lpstr>Familien und Traditionen </vt:lpstr>
      <vt:lpstr>Krankheits— und Gesundheitsverständnis </vt:lpstr>
      <vt:lpstr>Umgang mit Krankheiten </vt:lpstr>
      <vt:lpstr>Ernährung </vt:lpstr>
      <vt:lpstr>Ausscheidungen , Intimpflege, Hygiene </vt:lpstr>
      <vt:lpstr>Sterben und Tod </vt:lpstr>
      <vt:lpstr>Quellen </vt:lpstr>
      <vt:lpstr>Frage Runde </vt:lpstr>
      <vt:lpstr>Ende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Hinduismus </dc:title>
  <dc:creator>am7rxdg</dc:creator>
  <cp:lastModifiedBy>am7rxdg</cp:lastModifiedBy>
  <cp:revision>7</cp:revision>
  <dcterms:created xsi:type="dcterms:W3CDTF">2025-10-26T16:25:47Z</dcterms:created>
  <dcterms:modified xsi:type="dcterms:W3CDTF">2025-10-30T10:37:32Z</dcterms:modified>
</cp:coreProperties>
</file>