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01" r:id="rId2"/>
    <p:sldId id="302" r:id="rId3"/>
    <p:sldId id="303" r:id="rId4"/>
  </p:sldIdLst>
  <p:sldSz cx="6858000" cy="9144000" type="screen4x3"/>
  <p:notesSz cx="7104063" cy="10234613"/>
  <p:defaultTextStyle>
    <a:defPPr>
      <a:defRPr lang="de-DE"/>
    </a:defPPr>
    <a:lvl1pPr algn="l" rtl="0" eaLnBrk="0" fontAlgn="base" hangingPunct="0">
      <a:spcBef>
        <a:spcPct val="0"/>
      </a:spcBef>
      <a:spcAft>
        <a:spcPct val="0"/>
      </a:spcAft>
      <a:defRPr kern="1200">
        <a:solidFill>
          <a:schemeClr val="tx1"/>
        </a:solidFill>
        <a:latin typeface="Calibri"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Calibri"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Calibri"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Calibri"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Calibri" charset="0"/>
        <a:ea typeface="ＭＳ Ｐゴシック" charset="-128"/>
        <a:cs typeface="+mn-cs"/>
      </a:defRPr>
    </a:lvl5pPr>
    <a:lvl6pPr marL="2286000" algn="l" defTabSz="914400" rtl="0" eaLnBrk="1" latinLnBrk="0" hangingPunct="1">
      <a:defRPr kern="1200">
        <a:solidFill>
          <a:schemeClr val="tx1"/>
        </a:solidFill>
        <a:latin typeface="Calibri" charset="0"/>
        <a:ea typeface="ＭＳ Ｐゴシック" charset="-128"/>
        <a:cs typeface="+mn-cs"/>
      </a:defRPr>
    </a:lvl6pPr>
    <a:lvl7pPr marL="2743200" algn="l" defTabSz="914400" rtl="0" eaLnBrk="1" latinLnBrk="0" hangingPunct="1">
      <a:defRPr kern="1200">
        <a:solidFill>
          <a:schemeClr val="tx1"/>
        </a:solidFill>
        <a:latin typeface="Calibri" charset="0"/>
        <a:ea typeface="ＭＳ Ｐゴシック" charset="-128"/>
        <a:cs typeface="+mn-cs"/>
      </a:defRPr>
    </a:lvl7pPr>
    <a:lvl8pPr marL="3200400" algn="l" defTabSz="914400" rtl="0" eaLnBrk="1" latinLnBrk="0" hangingPunct="1">
      <a:defRPr kern="1200">
        <a:solidFill>
          <a:schemeClr val="tx1"/>
        </a:solidFill>
        <a:latin typeface="Calibri" charset="0"/>
        <a:ea typeface="ＭＳ Ｐゴシック" charset="-128"/>
        <a:cs typeface="+mn-cs"/>
      </a:defRPr>
    </a:lvl8pPr>
    <a:lvl9pPr marL="3657600" algn="l" defTabSz="914400" rtl="0" eaLnBrk="1" latinLnBrk="0" hangingPunct="1">
      <a:defRPr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C6868"/>
    <a:srgbClr val="FF9999"/>
    <a:srgbClr val="FFFF66"/>
    <a:srgbClr val="000000"/>
    <a:srgbClr val="0432FF"/>
    <a:srgbClr val="000090"/>
    <a:srgbClr val="D7E4BD"/>
    <a:srgbClr val="008F00"/>
    <a:srgbClr val="005493"/>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72" autoAdjust="0"/>
    <p:restoredTop sz="99356" autoAdjust="0"/>
  </p:normalViewPr>
  <p:slideViewPr>
    <p:cSldViewPr>
      <p:cViewPr>
        <p:scale>
          <a:sx n="200" d="100"/>
          <a:sy n="200" d="100"/>
        </p:scale>
        <p:origin x="-706" y="-7920"/>
      </p:cViewPr>
      <p:guideLst>
        <p:guide orient="horz" pos="2880"/>
        <p:guide pos="2160"/>
      </p:guideLst>
    </p:cSldViewPr>
  </p:slideViewPr>
  <p:outlineViewPr>
    <p:cViewPr>
      <p:scale>
        <a:sx n="33" d="100"/>
        <a:sy n="33" d="100"/>
      </p:scale>
      <p:origin x="0" y="1326"/>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9202" cy="512304"/>
          </a:xfrm>
          <a:prstGeom prst="rect">
            <a:avLst/>
          </a:prstGeom>
        </p:spPr>
        <p:txBody>
          <a:bodyPr vert="horz" lIns="95527" tIns="47764" rIns="95527" bIns="47764" rtlCol="0"/>
          <a:lstStyle>
            <a:lvl1pPr algn="l">
              <a:defRPr sz="1300"/>
            </a:lvl1pPr>
          </a:lstStyle>
          <a:p>
            <a:endParaRPr lang="de-DE"/>
          </a:p>
        </p:txBody>
      </p:sp>
      <p:sp>
        <p:nvSpPr>
          <p:cNvPr id="3" name="Datumsplatzhalter 2"/>
          <p:cNvSpPr>
            <a:spLocks noGrp="1"/>
          </p:cNvSpPr>
          <p:nvPr>
            <p:ph type="dt" sz="quarter" idx="1"/>
          </p:nvPr>
        </p:nvSpPr>
        <p:spPr>
          <a:xfrm>
            <a:off x="4023203" y="0"/>
            <a:ext cx="3079202" cy="512304"/>
          </a:xfrm>
          <a:prstGeom prst="rect">
            <a:avLst/>
          </a:prstGeom>
        </p:spPr>
        <p:txBody>
          <a:bodyPr vert="horz" lIns="95527" tIns="47764" rIns="95527" bIns="47764" rtlCol="0"/>
          <a:lstStyle>
            <a:lvl1pPr algn="r">
              <a:defRPr sz="1300"/>
            </a:lvl1pPr>
          </a:lstStyle>
          <a:p>
            <a:fld id="{7DFE12F0-5449-8848-9586-E36DD80B68FD}" type="datetime1">
              <a:rPr lang="de-DE" smtClean="0"/>
              <a:pPr/>
              <a:t>12.12.2025</a:t>
            </a:fld>
            <a:endParaRPr lang="de-DE"/>
          </a:p>
        </p:txBody>
      </p:sp>
      <p:sp>
        <p:nvSpPr>
          <p:cNvPr id="4" name="Fußzeilenplatzhalter 3"/>
          <p:cNvSpPr>
            <a:spLocks noGrp="1"/>
          </p:cNvSpPr>
          <p:nvPr>
            <p:ph type="ftr" sz="quarter" idx="2"/>
          </p:nvPr>
        </p:nvSpPr>
        <p:spPr>
          <a:xfrm>
            <a:off x="0" y="9722309"/>
            <a:ext cx="3079202" cy="512304"/>
          </a:xfrm>
          <a:prstGeom prst="rect">
            <a:avLst/>
          </a:prstGeom>
        </p:spPr>
        <p:txBody>
          <a:bodyPr vert="horz" lIns="95527" tIns="47764" rIns="95527" bIns="47764" rtlCol="0" anchor="b"/>
          <a:lstStyle>
            <a:lvl1pPr algn="l">
              <a:defRPr sz="1300"/>
            </a:lvl1pPr>
          </a:lstStyle>
          <a:p>
            <a:endParaRPr lang="de-DE"/>
          </a:p>
        </p:txBody>
      </p:sp>
      <p:sp>
        <p:nvSpPr>
          <p:cNvPr id="5" name="Foliennummernplatzhalter 4"/>
          <p:cNvSpPr>
            <a:spLocks noGrp="1"/>
          </p:cNvSpPr>
          <p:nvPr>
            <p:ph type="sldNum" sz="quarter" idx="3"/>
          </p:nvPr>
        </p:nvSpPr>
        <p:spPr>
          <a:xfrm>
            <a:off x="4023203" y="9722309"/>
            <a:ext cx="3079202" cy="512304"/>
          </a:xfrm>
          <a:prstGeom prst="rect">
            <a:avLst/>
          </a:prstGeom>
        </p:spPr>
        <p:txBody>
          <a:bodyPr vert="horz" lIns="95527" tIns="47764" rIns="95527" bIns="47764" rtlCol="0" anchor="b"/>
          <a:lstStyle>
            <a:lvl1pPr algn="r">
              <a:defRPr sz="1300"/>
            </a:lvl1pPr>
          </a:lstStyle>
          <a:p>
            <a:fld id="{5641D38D-8CEC-AF43-86EB-ED0AA47A709D}" type="slidenum">
              <a:rPr lang="de-DE" smtClean="0"/>
              <a:pPr/>
              <a:t>‹Nr.›</a:t>
            </a:fld>
            <a:endParaRPr lang="de-DE"/>
          </a:p>
        </p:txBody>
      </p:sp>
    </p:spTree>
    <p:extLst>
      <p:ext uri="{BB962C8B-B14F-4D97-AF65-F5344CB8AC3E}">
        <p14:creationId xmlns:p14="http://schemas.microsoft.com/office/powerpoint/2010/main" val="99777411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9202" cy="512304"/>
          </a:xfrm>
          <a:prstGeom prst="rect">
            <a:avLst/>
          </a:prstGeom>
        </p:spPr>
        <p:txBody>
          <a:bodyPr vert="horz" lIns="95527" tIns="47764" rIns="95527" bIns="47764" rtlCol="0"/>
          <a:lstStyle>
            <a:lvl1pPr algn="l" eaLnBrk="1" fontAlgn="auto" hangingPunct="1">
              <a:spcBef>
                <a:spcPts val="0"/>
              </a:spcBef>
              <a:spcAft>
                <a:spcPts val="0"/>
              </a:spcAft>
              <a:defRPr sz="1300">
                <a:latin typeface="+mn-lt"/>
                <a:ea typeface="+mn-ea"/>
                <a:cs typeface="+mn-cs"/>
              </a:defRPr>
            </a:lvl1pPr>
          </a:lstStyle>
          <a:p>
            <a:pPr>
              <a:defRPr/>
            </a:pPr>
            <a:endParaRPr lang="de-DE"/>
          </a:p>
        </p:txBody>
      </p:sp>
      <p:sp>
        <p:nvSpPr>
          <p:cNvPr id="3" name="Datumsplatzhalter 2"/>
          <p:cNvSpPr>
            <a:spLocks noGrp="1"/>
          </p:cNvSpPr>
          <p:nvPr>
            <p:ph type="dt" idx="1"/>
          </p:nvPr>
        </p:nvSpPr>
        <p:spPr>
          <a:xfrm>
            <a:off x="4023203" y="0"/>
            <a:ext cx="3079202" cy="512304"/>
          </a:xfrm>
          <a:prstGeom prst="rect">
            <a:avLst/>
          </a:prstGeom>
        </p:spPr>
        <p:txBody>
          <a:bodyPr vert="horz" wrap="square" lIns="95527" tIns="47764" rIns="95527" bIns="47764" numCol="1" anchor="t" anchorCtr="0" compatLnSpc="1">
            <a:prstTxWarp prst="textNoShape">
              <a:avLst/>
            </a:prstTxWarp>
          </a:bodyPr>
          <a:lstStyle>
            <a:lvl1pPr algn="r" eaLnBrk="1" hangingPunct="1">
              <a:defRPr sz="1300" smtClean="0"/>
            </a:lvl1pPr>
          </a:lstStyle>
          <a:p>
            <a:pPr>
              <a:defRPr/>
            </a:pPr>
            <a:fld id="{966BF957-001B-7C45-8833-FE8BD89806EA}" type="datetime1">
              <a:rPr lang="de-DE" altLang="de-DE" smtClean="0"/>
              <a:pPr>
                <a:defRPr/>
              </a:pPr>
              <a:t>12.12.2025</a:t>
            </a:fld>
            <a:endParaRPr lang="de-DE" altLang="de-DE"/>
          </a:p>
        </p:txBody>
      </p:sp>
      <p:sp>
        <p:nvSpPr>
          <p:cNvPr id="4" name="Folienbildplatzhalter 3"/>
          <p:cNvSpPr>
            <a:spLocks noGrp="1" noRot="1" noChangeAspect="1"/>
          </p:cNvSpPr>
          <p:nvPr>
            <p:ph type="sldImg" idx="2"/>
          </p:nvPr>
        </p:nvSpPr>
        <p:spPr>
          <a:xfrm>
            <a:off x="2112963" y="768350"/>
            <a:ext cx="2878137" cy="3836988"/>
          </a:xfrm>
          <a:prstGeom prst="rect">
            <a:avLst/>
          </a:prstGeom>
          <a:noFill/>
          <a:ln w="12700">
            <a:solidFill>
              <a:prstClr val="black"/>
            </a:solidFill>
          </a:ln>
        </p:spPr>
        <p:txBody>
          <a:bodyPr vert="horz" lIns="95527" tIns="47764" rIns="95527" bIns="47764" rtlCol="0" anchor="ctr"/>
          <a:lstStyle/>
          <a:p>
            <a:pPr lvl="0"/>
            <a:endParaRPr lang="de-DE" noProof="0"/>
          </a:p>
        </p:txBody>
      </p:sp>
      <p:sp>
        <p:nvSpPr>
          <p:cNvPr id="5" name="Notizenplatzhalter 4"/>
          <p:cNvSpPr>
            <a:spLocks noGrp="1"/>
          </p:cNvSpPr>
          <p:nvPr>
            <p:ph type="body" sz="quarter" idx="3"/>
          </p:nvPr>
        </p:nvSpPr>
        <p:spPr>
          <a:xfrm>
            <a:off x="710076" y="4861156"/>
            <a:ext cx="5683914" cy="4605821"/>
          </a:xfrm>
          <a:prstGeom prst="rect">
            <a:avLst/>
          </a:prstGeom>
        </p:spPr>
        <p:txBody>
          <a:bodyPr vert="horz" wrap="square" lIns="95527" tIns="47764" rIns="95527" bIns="47764" numCol="1" anchor="t" anchorCtr="0" compatLnSpc="1">
            <a:prstTxWarp prst="textNoShape">
              <a:avLst/>
            </a:prstTxWarp>
          </a:bodyPr>
          <a:lstStyle/>
          <a:p>
            <a:pPr lvl="0"/>
            <a:r>
              <a:rPr lang="de-DE" altLang="de-DE" noProof="0"/>
              <a:t>Textmasterformat bearbeiten</a:t>
            </a:r>
          </a:p>
          <a:p>
            <a:pPr lvl="1"/>
            <a:r>
              <a:rPr lang="de-DE" altLang="de-DE" noProof="0"/>
              <a:t>Zweite Ebene</a:t>
            </a:r>
          </a:p>
          <a:p>
            <a:pPr lvl="2"/>
            <a:r>
              <a:rPr lang="de-DE" altLang="de-DE" noProof="0"/>
              <a:t>Dritte Ebene</a:t>
            </a:r>
          </a:p>
          <a:p>
            <a:pPr lvl="3"/>
            <a:r>
              <a:rPr lang="de-DE" altLang="de-DE" noProof="0"/>
              <a:t>Vierte Ebene</a:t>
            </a:r>
          </a:p>
          <a:p>
            <a:pPr lvl="4"/>
            <a:r>
              <a:rPr lang="de-DE" altLang="de-DE" noProof="0"/>
              <a:t>Fünfte Ebene</a:t>
            </a:r>
          </a:p>
        </p:txBody>
      </p:sp>
      <p:sp>
        <p:nvSpPr>
          <p:cNvPr id="6" name="Fußzeilenplatzhalter 5"/>
          <p:cNvSpPr>
            <a:spLocks noGrp="1"/>
          </p:cNvSpPr>
          <p:nvPr>
            <p:ph type="ftr" sz="quarter" idx="4"/>
          </p:nvPr>
        </p:nvSpPr>
        <p:spPr>
          <a:xfrm>
            <a:off x="0" y="9720674"/>
            <a:ext cx="3079202" cy="512303"/>
          </a:xfrm>
          <a:prstGeom prst="rect">
            <a:avLst/>
          </a:prstGeom>
        </p:spPr>
        <p:txBody>
          <a:bodyPr vert="horz" lIns="95527" tIns="47764" rIns="95527" bIns="47764" rtlCol="0" anchor="b"/>
          <a:lstStyle>
            <a:lvl1pPr algn="l" eaLnBrk="1" fontAlgn="auto" hangingPunct="1">
              <a:spcBef>
                <a:spcPts val="0"/>
              </a:spcBef>
              <a:spcAft>
                <a:spcPts val="0"/>
              </a:spcAft>
              <a:defRPr sz="1300">
                <a:latin typeface="+mn-lt"/>
                <a:ea typeface="+mn-ea"/>
                <a:cs typeface="+mn-cs"/>
              </a:defRPr>
            </a:lvl1pPr>
          </a:lstStyle>
          <a:p>
            <a:pPr>
              <a:defRPr/>
            </a:pPr>
            <a:endParaRPr lang="de-DE"/>
          </a:p>
        </p:txBody>
      </p:sp>
      <p:sp>
        <p:nvSpPr>
          <p:cNvPr id="7" name="Foliennummernplatzhalter 6"/>
          <p:cNvSpPr>
            <a:spLocks noGrp="1"/>
          </p:cNvSpPr>
          <p:nvPr>
            <p:ph type="sldNum" sz="quarter" idx="5"/>
          </p:nvPr>
        </p:nvSpPr>
        <p:spPr>
          <a:xfrm>
            <a:off x="4023203" y="9720674"/>
            <a:ext cx="3079202" cy="512303"/>
          </a:xfrm>
          <a:prstGeom prst="rect">
            <a:avLst/>
          </a:prstGeom>
        </p:spPr>
        <p:txBody>
          <a:bodyPr vert="horz" wrap="square" lIns="95527" tIns="47764" rIns="95527" bIns="47764" numCol="1" anchor="b" anchorCtr="0" compatLnSpc="1">
            <a:prstTxWarp prst="textNoShape">
              <a:avLst/>
            </a:prstTxWarp>
          </a:bodyPr>
          <a:lstStyle>
            <a:lvl1pPr algn="r" eaLnBrk="1" hangingPunct="1">
              <a:defRPr sz="1300" smtClean="0"/>
            </a:lvl1pPr>
          </a:lstStyle>
          <a:p>
            <a:pPr>
              <a:defRPr/>
            </a:pPr>
            <a:fld id="{462123E2-5400-9C4E-ADDA-B2D59D446DDB}" type="slidenum">
              <a:rPr lang="de-DE" altLang="de-DE"/>
              <a:pPr>
                <a:defRPr/>
              </a:pPr>
              <a:t>‹Nr.›</a:t>
            </a:fld>
            <a:endParaRPr lang="de-DE" altLang="de-DE"/>
          </a:p>
        </p:txBody>
      </p:sp>
    </p:spTree>
    <p:extLst>
      <p:ext uri="{BB962C8B-B14F-4D97-AF65-F5344CB8AC3E}">
        <p14:creationId xmlns:p14="http://schemas.microsoft.com/office/powerpoint/2010/main" val="11493226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14350" y="2840568"/>
            <a:ext cx="5829300" cy="1960033"/>
          </a:xfrm>
        </p:spPr>
        <p:txBody>
          <a:bodyPr/>
          <a:lstStyle/>
          <a:p>
            <a:r>
              <a:rPr lang="de-DE"/>
              <a:t>Titelmasterformat durch Klicken bearbeiten</a:t>
            </a:r>
          </a:p>
        </p:txBody>
      </p:sp>
      <p:sp>
        <p:nvSpPr>
          <p:cNvPr id="3" name="Untertitel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pPr>
              <a:defRPr/>
            </a:pPr>
            <a:fld id="{117563F4-2DEA-4408-B8BB-5E31701D1A6F}" type="datetime1">
              <a:rPr lang="de-DE" altLang="de-DE" smtClean="0"/>
              <a:t>12.12.2025</a:t>
            </a:fld>
            <a:endParaRPr lang="de-DE" altLang="de-DE"/>
          </a:p>
        </p:txBody>
      </p:sp>
      <p:sp>
        <p:nvSpPr>
          <p:cNvPr id="5"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6" name="Foliennummernplatzhalter 5"/>
          <p:cNvSpPr>
            <a:spLocks noGrp="1"/>
          </p:cNvSpPr>
          <p:nvPr>
            <p:ph type="sldNum" sz="quarter" idx="12"/>
          </p:nvPr>
        </p:nvSpPr>
        <p:spPr/>
        <p:txBody>
          <a:bodyPr/>
          <a:lstStyle>
            <a:lvl1pPr>
              <a:defRPr/>
            </a:lvl1pPr>
          </a:lstStyle>
          <a:p>
            <a:pPr>
              <a:defRPr/>
            </a:pPr>
            <a:fld id="{D65F0917-F193-094D-99E3-F0EF68A7BA70}" type="slidenum">
              <a:rPr lang="de-DE" altLang="de-DE"/>
              <a:pPr>
                <a:defRPr/>
              </a:pPr>
              <a:t>‹Nr.›</a:t>
            </a:fld>
            <a:endParaRPr lang="de-DE" altLang="de-DE"/>
          </a:p>
        </p:txBody>
      </p:sp>
    </p:spTree>
    <p:extLst>
      <p:ext uri="{BB962C8B-B14F-4D97-AF65-F5344CB8AC3E}">
        <p14:creationId xmlns:p14="http://schemas.microsoft.com/office/powerpoint/2010/main" val="855199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5DC90579-B50C-4656-88E5-2F94806B98A9}" type="datetime1">
              <a:rPr lang="de-DE" altLang="de-DE" smtClean="0"/>
              <a:t>12.12.2025</a:t>
            </a:fld>
            <a:endParaRPr lang="de-DE" altLang="de-DE"/>
          </a:p>
        </p:txBody>
      </p:sp>
      <p:sp>
        <p:nvSpPr>
          <p:cNvPr id="5"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6" name="Foliennummernplatzhalter 5"/>
          <p:cNvSpPr>
            <a:spLocks noGrp="1"/>
          </p:cNvSpPr>
          <p:nvPr>
            <p:ph type="sldNum" sz="quarter" idx="12"/>
          </p:nvPr>
        </p:nvSpPr>
        <p:spPr/>
        <p:txBody>
          <a:bodyPr/>
          <a:lstStyle>
            <a:lvl1pPr>
              <a:defRPr/>
            </a:lvl1pPr>
          </a:lstStyle>
          <a:p>
            <a:pPr>
              <a:defRPr/>
            </a:pPr>
            <a:fld id="{C7E1B373-EE13-A342-A26A-C43CDE567AF3}" type="slidenum">
              <a:rPr lang="de-DE" altLang="de-DE"/>
              <a:pPr>
                <a:defRPr/>
              </a:pPr>
              <a:t>‹Nr.›</a:t>
            </a:fld>
            <a:endParaRPr lang="de-DE" altLang="de-DE"/>
          </a:p>
        </p:txBody>
      </p:sp>
    </p:spTree>
    <p:extLst>
      <p:ext uri="{BB962C8B-B14F-4D97-AF65-F5344CB8AC3E}">
        <p14:creationId xmlns:p14="http://schemas.microsoft.com/office/powerpoint/2010/main" val="1855655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3729037" y="488951"/>
            <a:ext cx="1157288" cy="104013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257175" y="488951"/>
            <a:ext cx="3357563" cy="104013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35EDD81A-0463-4847-B65C-AF2BBBA4423E}" type="datetime1">
              <a:rPr lang="de-DE" altLang="de-DE" smtClean="0"/>
              <a:t>12.12.2025</a:t>
            </a:fld>
            <a:endParaRPr lang="de-DE" altLang="de-DE"/>
          </a:p>
        </p:txBody>
      </p:sp>
      <p:sp>
        <p:nvSpPr>
          <p:cNvPr id="5"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6" name="Foliennummernplatzhalter 5"/>
          <p:cNvSpPr>
            <a:spLocks noGrp="1"/>
          </p:cNvSpPr>
          <p:nvPr>
            <p:ph type="sldNum" sz="quarter" idx="12"/>
          </p:nvPr>
        </p:nvSpPr>
        <p:spPr/>
        <p:txBody>
          <a:bodyPr/>
          <a:lstStyle>
            <a:lvl1pPr>
              <a:defRPr/>
            </a:lvl1pPr>
          </a:lstStyle>
          <a:p>
            <a:pPr>
              <a:defRPr/>
            </a:pPr>
            <a:fld id="{8D9F7798-15DD-0C44-895B-22843B352346}" type="slidenum">
              <a:rPr lang="de-DE" altLang="de-DE"/>
              <a:pPr>
                <a:defRPr/>
              </a:pPr>
              <a:t>‹Nr.›</a:t>
            </a:fld>
            <a:endParaRPr lang="de-DE" altLang="de-DE"/>
          </a:p>
        </p:txBody>
      </p:sp>
    </p:spTree>
    <p:extLst>
      <p:ext uri="{BB962C8B-B14F-4D97-AF65-F5344CB8AC3E}">
        <p14:creationId xmlns:p14="http://schemas.microsoft.com/office/powerpoint/2010/main" val="90596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2FE66283-AF01-4E21-A7D5-FA7E1523CE70}" type="datetime1">
              <a:rPr lang="de-DE" altLang="de-DE" smtClean="0"/>
              <a:t>12.12.2025</a:t>
            </a:fld>
            <a:endParaRPr lang="de-DE" altLang="de-DE"/>
          </a:p>
        </p:txBody>
      </p:sp>
      <p:sp>
        <p:nvSpPr>
          <p:cNvPr id="5"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6" name="Foliennummernplatzhalter 5"/>
          <p:cNvSpPr>
            <a:spLocks noGrp="1"/>
          </p:cNvSpPr>
          <p:nvPr>
            <p:ph type="sldNum" sz="quarter" idx="12"/>
          </p:nvPr>
        </p:nvSpPr>
        <p:spPr/>
        <p:txBody>
          <a:bodyPr/>
          <a:lstStyle>
            <a:lvl1pPr>
              <a:defRPr/>
            </a:lvl1pPr>
          </a:lstStyle>
          <a:p>
            <a:pPr>
              <a:defRPr/>
            </a:pPr>
            <a:fld id="{D083FE24-1976-6E41-959C-9EF17B23E36A}" type="slidenum">
              <a:rPr lang="de-DE" altLang="de-DE"/>
              <a:pPr>
                <a:defRPr/>
              </a:pPr>
              <a:t>‹Nr.›</a:t>
            </a:fld>
            <a:endParaRPr lang="de-DE" altLang="de-DE"/>
          </a:p>
        </p:txBody>
      </p:sp>
    </p:spTree>
    <p:extLst>
      <p:ext uri="{BB962C8B-B14F-4D97-AF65-F5344CB8AC3E}">
        <p14:creationId xmlns:p14="http://schemas.microsoft.com/office/powerpoint/2010/main" val="222283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41735" y="5875867"/>
            <a:ext cx="5829300" cy="1816100"/>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CA39FCC9-56A9-4A78-A769-C5944CD4CDEA}" type="datetime1">
              <a:rPr lang="de-DE" altLang="de-DE" smtClean="0"/>
              <a:t>12.12.2025</a:t>
            </a:fld>
            <a:endParaRPr lang="de-DE" altLang="de-DE"/>
          </a:p>
        </p:txBody>
      </p:sp>
      <p:sp>
        <p:nvSpPr>
          <p:cNvPr id="5"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6" name="Foliennummernplatzhalter 5"/>
          <p:cNvSpPr>
            <a:spLocks noGrp="1"/>
          </p:cNvSpPr>
          <p:nvPr>
            <p:ph type="sldNum" sz="quarter" idx="12"/>
          </p:nvPr>
        </p:nvSpPr>
        <p:spPr/>
        <p:txBody>
          <a:bodyPr/>
          <a:lstStyle>
            <a:lvl1pPr>
              <a:defRPr/>
            </a:lvl1pPr>
          </a:lstStyle>
          <a:p>
            <a:pPr>
              <a:defRPr/>
            </a:pPr>
            <a:fld id="{088B353F-D2EF-A24D-9B11-99B380DA926E}" type="slidenum">
              <a:rPr lang="de-DE" altLang="de-DE"/>
              <a:pPr>
                <a:defRPr/>
              </a:pPr>
              <a:t>‹Nr.›</a:t>
            </a:fld>
            <a:endParaRPr lang="de-DE" altLang="de-DE"/>
          </a:p>
        </p:txBody>
      </p:sp>
    </p:spTree>
    <p:extLst>
      <p:ext uri="{BB962C8B-B14F-4D97-AF65-F5344CB8AC3E}">
        <p14:creationId xmlns:p14="http://schemas.microsoft.com/office/powerpoint/2010/main" val="1438621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3"/>
          <p:cNvSpPr>
            <a:spLocks noGrp="1"/>
          </p:cNvSpPr>
          <p:nvPr>
            <p:ph type="dt" sz="half" idx="10"/>
          </p:nvPr>
        </p:nvSpPr>
        <p:spPr/>
        <p:txBody>
          <a:bodyPr/>
          <a:lstStyle>
            <a:lvl1pPr>
              <a:defRPr/>
            </a:lvl1pPr>
          </a:lstStyle>
          <a:p>
            <a:pPr>
              <a:defRPr/>
            </a:pPr>
            <a:fld id="{DAB89B41-0FCD-4DFE-964F-68B9251D51AD}" type="datetime1">
              <a:rPr lang="de-DE" altLang="de-DE" smtClean="0"/>
              <a:t>12.12.2025</a:t>
            </a:fld>
            <a:endParaRPr lang="de-DE" altLang="de-DE"/>
          </a:p>
        </p:txBody>
      </p:sp>
      <p:sp>
        <p:nvSpPr>
          <p:cNvPr id="6"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7" name="Foliennummernplatzhalter 5"/>
          <p:cNvSpPr>
            <a:spLocks noGrp="1"/>
          </p:cNvSpPr>
          <p:nvPr>
            <p:ph type="sldNum" sz="quarter" idx="12"/>
          </p:nvPr>
        </p:nvSpPr>
        <p:spPr/>
        <p:txBody>
          <a:bodyPr/>
          <a:lstStyle>
            <a:lvl1pPr>
              <a:defRPr/>
            </a:lvl1pPr>
          </a:lstStyle>
          <a:p>
            <a:pPr>
              <a:defRPr/>
            </a:pPr>
            <a:fld id="{182F01F6-70DE-F54D-93BE-A9AA2C312E63}" type="slidenum">
              <a:rPr lang="de-DE" altLang="de-DE"/>
              <a:pPr>
                <a:defRPr/>
              </a:pPr>
              <a:t>‹Nr.›</a:t>
            </a:fld>
            <a:endParaRPr lang="de-DE" altLang="de-DE"/>
          </a:p>
        </p:txBody>
      </p:sp>
    </p:spTree>
    <p:extLst>
      <p:ext uri="{BB962C8B-B14F-4D97-AF65-F5344CB8AC3E}">
        <p14:creationId xmlns:p14="http://schemas.microsoft.com/office/powerpoint/2010/main" val="391925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42900" y="366184"/>
            <a:ext cx="6172200" cy="1524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3"/>
          <p:cNvSpPr>
            <a:spLocks noGrp="1"/>
          </p:cNvSpPr>
          <p:nvPr>
            <p:ph type="dt" sz="half" idx="10"/>
          </p:nvPr>
        </p:nvSpPr>
        <p:spPr/>
        <p:txBody>
          <a:bodyPr/>
          <a:lstStyle>
            <a:lvl1pPr>
              <a:defRPr/>
            </a:lvl1pPr>
          </a:lstStyle>
          <a:p>
            <a:pPr>
              <a:defRPr/>
            </a:pPr>
            <a:fld id="{DB04BB1A-8DCE-407F-A570-3330B529279E}" type="datetime1">
              <a:rPr lang="de-DE" altLang="de-DE" smtClean="0"/>
              <a:t>12.12.2025</a:t>
            </a:fld>
            <a:endParaRPr lang="de-DE" altLang="de-DE"/>
          </a:p>
        </p:txBody>
      </p:sp>
      <p:sp>
        <p:nvSpPr>
          <p:cNvPr id="8"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9" name="Foliennummernplatzhalter 5"/>
          <p:cNvSpPr>
            <a:spLocks noGrp="1"/>
          </p:cNvSpPr>
          <p:nvPr>
            <p:ph type="sldNum" sz="quarter" idx="12"/>
          </p:nvPr>
        </p:nvSpPr>
        <p:spPr/>
        <p:txBody>
          <a:bodyPr/>
          <a:lstStyle>
            <a:lvl1pPr>
              <a:defRPr/>
            </a:lvl1pPr>
          </a:lstStyle>
          <a:p>
            <a:pPr>
              <a:defRPr/>
            </a:pPr>
            <a:fld id="{424B7F8E-093A-BB48-9521-EE5880AB7FF0}" type="slidenum">
              <a:rPr lang="de-DE" altLang="de-DE"/>
              <a:pPr>
                <a:defRPr/>
              </a:pPr>
              <a:t>‹Nr.›</a:t>
            </a:fld>
            <a:endParaRPr lang="de-DE" altLang="de-DE"/>
          </a:p>
        </p:txBody>
      </p:sp>
    </p:spTree>
    <p:extLst>
      <p:ext uri="{BB962C8B-B14F-4D97-AF65-F5344CB8AC3E}">
        <p14:creationId xmlns:p14="http://schemas.microsoft.com/office/powerpoint/2010/main" val="754642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3"/>
          <p:cNvSpPr>
            <a:spLocks noGrp="1"/>
          </p:cNvSpPr>
          <p:nvPr>
            <p:ph type="dt" sz="half" idx="10"/>
          </p:nvPr>
        </p:nvSpPr>
        <p:spPr/>
        <p:txBody>
          <a:bodyPr/>
          <a:lstStyle>
            <a:lvl1pPr>
              <a:defRPr/>
            </a:lvl1pPr>
          </a:lstStyle>
          <a:p>
            <a:pPr>
              <a:defRPr/>
            </a:pPr>
            <a:fld id="{26ACB03C-6BDD-4020-8D8F-6F27CB795FE9}" type="datetime1">
              <a:rPr lang="de-DE" altLang="de-DE" smtClean="0"/>
              <a:t>12.12.2025</a:t>
            </a:fld>
            <a:endParaRPr lang="de-DE" altLang="de-DE"/>
          </a:p>
        </p:txBody>
      </p:sp>
      <p:sp>
        <p:nvSpPr>
          <p:cNvPr id="4"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5" name="Foliennummernplatzhalter 5"/>
          <p:cNvSpPr>
            <a:spLocks noGrp="1"/>
          </p:cNvSpPr>
          <p:nvPr>
            <p:ph type="sldNum" sz="quarter" idx="12"/>
          </p:nvPr>
        </p:nvSpPr>
        <p:spPr/>
        <p:txBody>
          <a:bodyPr/>
          <a:lstStyle>
            <a:lvl1pPr>
              <a:defRPr/>
            </a:lvl1pPr>
          </a:lstStyle>
          <a:p>
            <a:pPr>
              <a:defRPr/>
            </a:pPr>
            <a:fld id="{96D3D216-520E-204A-893A-D76120D1C7A6}" type="slidenum">
              <a:rPr lang="de-DE" altLang="de-DE"/>
              <a:pPr>
                <a:defRPr/>
              </a:pPr>
              <a:t>‹Nr.›</a:t>
            </a:fld>
            <a:endParaRPr lang="de-DE" altLang="de-DE"/>
          </a:p>
        </p:txBody>
      </p:sp>
    </p:spTree>
    <p:extLst>
      <p:ext uri="{BB962C8B-B14F-4D97-AF65-F5344CB8AC3E}">
        <p14:creationId xmlns:p14="http://schemas.microsoft.com/office/powerpoint/2010/main" val="234952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2A2CDA02-2548-49A9-A4BB-BE1E54E90A48}" type="datetime1">
              <a:rPr lang="de-DE" altLang="de-DE" smtClean="0"/>
              <a:t>12.12.2025</a:t>
            </a:fld>
            <a:endParaRPr lang="de-DE" altLang="de-DE"/>
          </a:p>
        </p:txBody>
      </p:sp>
      <p:sp>
        <p:nvSpPr>
          <p:cNvPr id="3"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4" name="Foliennummernplatzhalter 5"/>
          <p:cNvSpPr>
            <a:spLocks noGrp="1"/>
          </p:cNvSpPr>
          <p:nvPr>
            <p:ph type="sldNum" sz="quarter" idx="12"/>
          </p:nvPr>
        </p:nvSpPr>
        <p:spPr/>
        <p:txBody>
          <a:bodyPr/>
          <a:lstStyle>
            <a:lvl1pPr>
              <a:defRPr/>
            </a:lvl1pPr>
          </a:lstStyle>
          <a:p>
            <a:pPr>
              <a:defRPr/>
            </a:pPr>
            <a:fld id="{67B3DD7A-F82D-D24D-AC6F-F660B39E6601}" type="slidenum">
              <a:rPr lang="de-DE" altLang="de-DE"/>
              <a:pPr>
                <a:defRPr/>
              </a:pPr>
              <a:t>‹Nr.›</a:t>
            </a:fld>
            <a:endParaRPr lang="de-DE" altLang="de-DE"/>
          </a:p>
        </p:txBody>
      </p:sp>
    </p:spTree>
    <p:extLst>
      <p:ext uri="{BB962C8B-B14F-4D97-AF65-F5344CB8AC3E}">
        <p14:creationId xmlns:p14="http://schemas.microsoft.com/office/powerpoint/2010/main" val="1766951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42900" y="364067"/>
            <a:ext cx="2256235" cy="154940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F4BDADEB-FF83-430C-859D-77671F1674AD}" type="datetime1">
              <a:rPr lang="de-DE" altLang="de-DE" smtClean="0"/>
              <a:t>12.12.2025</a:t>
            </a:fld>
            <a:endParaRPr lang="de-DE" altLang="de-DE"/>
          </a:p>
        </p:txBody>
      </p:sp>
      <p:sp>
        <p:nvSpPr>
          <p:cNvPr id="6"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7" name="Foliennummernplatzhalter 5"/>
          <p:cNvSpPr>
            <a:spLocks noGrp="1"/>
          </p:cNvSpPr>
          <p:nvPr>
            <p:ph type="sldNum" sz="quarter" idx="12"/>
          </p:nvPr>
        </p:nvSpPr>
        <p:spPr/>
        <p:txBody>
          <a:bodyPr/>
          <a:lstStyle>
            <a:lvl1pPr>
              <a:defRPr/>
            </a:lvl1pPr>
          </a:lstStyle>
          <a:p>
            <a:pPr>
              <a:defRPr/>
            </a:pPr>
            <a:fld id="{9727063E-679E-D94D-8D1F-AAA0D35DA0ED}" type="slidenum">
              <a:rPr lang="de-DE" altLang="de-DE"/>
              <a:pPr>
                <a:defRPr/>
              </a:pPr>
              <a:t>‹Nr.›</a:t>
            </a:fld>
            <a:endParaRPr lang="de-DE" altLang="de-DE"/>
          </a:p>
        </p:txBody>
      </p:sp>
    </p:spTree>
    <p:extLst>
      <p:ext uri="{BB962C8B-B14F-4D97-AF65-F5344CB8AC3E}">
        <p14:creationId xmlns:p14="http://schemas.microsoft.com/office/powerpoint/2010/main" val="1743703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344216" y="6400800"/>
            <a:ext cx="4114800" cy="755651"/>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43318A32-E5B8-4227-B870-7841DF91BD26}" type="datetime1">
              <a:rPr lang="de-DE" altLang="de-DE" smtClean="0"/>
              <a:t>12.12.2025</a:t>
            </a:fld>
            <a:endParaRPr lang="de-DE" altLang="de-DE"/>
          </a:p>
        </p:txBody>
      </p:sp>
      <p:sp>
        <p:nvSpPr>
          <p:cNvPr id="6" name="Fußzeilenplatzhalter 4"/>
          <p:cNvSpPr>
            <a:spLocks noGrp="1"/>
          </p:cNvSpPr>
          <p:nvPr>
            <p:ph type="ftr" sz="quarter" idx="11"/>
          </p:nvPr>
        </p:nvSpPr>
        <p:spPr/>
        <p:txBody>
          <a:bodyPr/>
          <a:lstStyle>
            <a:lvl1pPr>
              <a:defRPr/>
            </a:lvl1pPr>
          </a:lstStyle>
          <a:p>
            <a:pPr>
              <a:defRPr/>
            </a:pPr>
            <a:r>
              <a:rPr lang="de-DE"/>
              <a:t>Die Ärztliche Leitungen Rettungsdienst BS / WF / GF / WOB</a:t>
            </a:r>
          </a:p>
        </p:txBody>
      </p:sp>
      <p:sp>
        <p:nvSpPr>
          <p:cNvPr id="7" name="Foliennummernplatzhalter 5"/>
          <p:cNvSpPr>
            <a:spLocks noGrp="1"/>
          </p:cNvSpPr>
          <p:nvPr>
            <p:ph type="sldNum" sz="quarter" idx="12"/>
          </p:nvPr>
        </p:nvSpPr>
        <p:spPr/>
        <p:txBody>
          <a:bodyPr/>
          <a:lstStyle>
            <a:lvl1pPr>
              <a:defRPr/>
            </a:lvl1pPr>
          </a:lstStyle>
          <a:p>
            <a:pPr>
              <a:defRPr/>
            </a:pPr>
            <a:fld id="{4C87ADC3-619A-254D-890A-CD8AA82177C0}" type="slidenum">
              <a:rPr lang="de-DE" altLang="de-DE"/>
              <a:pPr>
                <a:defRPr/>
              </a:pPr>
              <a:t>‹Nr.›</a:t>
            </a:fld>
            <a:endParaRPr lang="de-DE" altLang="de-DE"/>
          </a:p>
        </p:txBody>
      </p:sp>
    </p:spTree>
    <p:extLst>
      <p:ext uri="{BB962C8B-B14F-4D97-AF65-F5344CB8AC3E}">
        <p14:creationId xmlns:p14="http://schemas.microsoft.com/office/powerpoint/2010/main" val="187070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1027" name="Textplatzhalter 2"/>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de-DE" altLang="de-DE"/>
              <a:t>Textmasterformat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4" name="Datumsplatzhalter 3"/>
          <p:cNvSpPr>
            <a:spLocks noGrp="1"/>
          </p:cNvSpPr>
          <p:nvPr>
            <p:ph type="dt" sz="half" idx="2"/>
          </p:nvPr>
        </p:nvSpPr>
        <p:spPr>
          <a:xfrm>
            <a:off x="342900" y="8475663"/>
            <a:ext cx="1600200" cy="48577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8CB227B7-64AD-478F-813E-545FAF31B13D}" type="datetime1">
              <a:rPr lang="de-DE" altLang="de-DE" smtClean="0"/>
              <a:t>12.12.2025</a:t>
            </a:fld>
            <a:endParaRPr lang="de-DE" altLang="de-DE"/>
          </a:p>
        </p:txBody>
      </p:sp>
      <p:sp>
        <p:nvSpPr>
          <p:cNvPr id="5" name="Fußzeilenplatzhalt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de-DE"/>
              <a:t>Die Ärztliche Leitungen Rettungsdienst BS / WF / GF / WOB</a:t>
            </a:r>
          </a:p>
        </p:txBody>
      </p:sp>
      <p:sp>
        <p:nvSpPr>
          <p:cNvPr id="6" name="Foliennummernplatzhalt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93C3A653-EC1C-494C-91D0-8FC4824C8259}"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Inhaltsplatzhalter 2">
            <a:extLst>
              <a:ext uri="{FF2B5EF4-FFF2-40B4-BE49-F238E27FC236}">
                <a16:creationId xmlns:a16="http://schemas.microsoft.com/office/drawing/2014/main" id="{8F7A9B9D-3ECE-4D0E-8885-598680DDAB1E}"/>
              </a:ext>
            </a:extLst>
          </p:cNvPr>
          <p:cNvSpPr>
            <a:spLocks noGrp="1"/>
          </p:cNvSpPr>
          <p:nvPr>
            <p:ph idx="1"/>
          </p:nvPr>
        </p:nvSpPr>
        <p:spPr>
          <a:xfrm>
            <a:off x="430213" y="2191555"/>
            <a:ext cx="4959350" cy="517525"/>
          </a:xfrm>
        </p:spPr>
        <p:txBody>
          <a:bodyPr/>
          <a:lstStyle/>
          <a:p>
            <a:pPr marL="0" indent="0">
              <a:buNone/>
            </a:pPr>
            <a:r>
              <a:rPr lang="de-DE" altLang="de-DE" sz="1000" b="1" dirty="0"/>
              <a:t>Indikation und Vorgehen für Rettungsdienstfachpersonal entsprechend der jeweils aktuellen Algorithmen, der geltenden Kompetenz und Notkompetenzregelungen (</a:t>
            </a:r>
            <a:r>
              <a:rPr lang="de-DE" altLang="de-DE" sz="1000" b="1" dirty="0" err="1"/>
              <a:t>NotSanG</a:t>
            </a:r>
            <a:r>
              <a:rPr lang="de-DE" altLang="de-DE" sz="1000" b="1" dirty="0"/>
              <a:t>, § 323c StGB) </a:t>
            </a:r>
          </a:p>
          <a:p>
            <a:pPr marL="0" indent="0">
              <a:buFont typeface="Arial" panose="020B0604020202020204" pitchFamily="34" charset="0"/>
              <a:buNone/>
            </a:pPr>
            <a:endParaRPr lang="de-DE" altLang="de-DE" sz="1000" b="1" dirty="0"/>
          </a:p>
        </p:txBody>
      </p:sp>
      <p:sp>
        <p:nvSpPr>
          <p:cNvPr id="9219" name="Rectangle 1">
            <a:extLst>
              <a:ext uri="{FF2B5EF4-FFF2-40B4-BE49-F238E27FC236}">
                <a16:creationId xmlns:a16="http://schemas.microsoft.com/office/drawing/2014/main" id="{C9B6D64F-F40C-4A2D-9EAC-17788EC3B717}"/>
              </a:ext>
            </a:extLst>
          </p:cNvPr>
          <p:cNvSpPr>
            <a:spLocks noGrp="1" noChangeArrowheads="1"/>
          </p:cNvSpPr>
          <p:nvPr>
            <p:ph type="title"/>
          </p:nvPr>
        </p:nvSpPr>
        <p:spPr>
          <a:xfrm>
            <a:off x="116632" y="91315"/>
            <a:ext cx="6552727" cy="646331"/>
          </a:xfrm>
          <a:ln w="9525">
            <a:noFill/>
            <a:miter lim="800000"/>
            <a:headEnd/>
            <a:tailEn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altLang="de-DE" sz="1800" b="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Kompetenzen im Rettungsdienst Braunschweig, Wolfenbüttel, Gifhorn und Wolfsburg</a:t>
            </a:r>
            <a:endParaRPr lang="de-DE" altLang="de-DE" sz="1800" dirty="0">
              <a:ea typeface="Arial" panose="020B0604020202020204" pitchFamily="34" charset="0"/>
              <a:cs typeface="Times New Roman" panose="02020603050405020304" pitchFamily="18" charset="0"/>
            </a:endParaRPr>
          </a:p>
        </p:txBody>
      </p:sp>
      <p:graphicFrame>
        <p:nvGraphicFramePr>
          <p:cNvPr id="2" name="Tabelle 1">
            <a:extLst>
              <a:ext uri="{FF2B5EF4-FFF2-40B4-BE49-F238E27FC236}">
                <a16:creationId xmlns:a16="http://schemas.microsoft.com/office/drawing/2014/main" id="{4E565E80-880E-4DFE-B6DD-BE7B94AADD48}"/>
              </a:ext>
            </a:extLst>
          </p:cNvPr>
          <p:cNvGraphicFramePr>
            <a:graphicFrameLocks noGrp="1"/>
          </p:cNvGraphicFramePr>
          <p:nvPr>
            <p:extLst>
              <p:ext uri="{D42A27DB-BD31-4B8C-83A1-F6EECF244321}">
                <p14:modId xmlns:p14="http://schemas.microsoft.com/office/powerpoint/2010/main" val="1665087044"/>
              </p:ext>
            </p:extLst>
          </p:nvPr>
        </p:nvGraphicFramePr>
        <p:xfrm>
          <a:off x="430213" y="2895375"/>
          <a:ext cx="5992813" cy="3673400"/>
        </p:xfrm>
        <a:graphic>
          <a:graphicData uri="http://schemas.openxmlformats.org/drawingml/2006/table">
            <a:tbl>
              <a:tblPr firstRow="1" bandRow="1">
                <a:tableStyleId>{5C22544A-7EE6-4342-B048-85BDC9FD1C3A}</a:tableStyleId>
              </a:tblPr>
              <a:tblGrid>
                <a:gridCol w="4238378">
                  <a:extLst>
                    <a:ext uri="{9D8B030D-6E8A-4147-A177-3AD203B41FA5}">
                      <a16:colId xmlns:a16="http://schemas.microsoft.com/office/drawing/2014/main" val="76239450"/>
                    </a:ext>
                  </a:extLst>
                </a:gridCol>
                <a:gridCol w="633014">
                  <a:extLst>
                    <a:ext uri="{9D8B030D-6E8A-4147-A177-3AD203B41FA5}">
                      <a16:colId xmlns:a16="http://schemas.microsoft.com/office/drawing/2014/main" val="1168159831"/>
                    </a:ext>
                  </a:extLst>
                </a:gridCol>
                <a:gridCol w="576064">
                  <a:extLst>
                    <a:ext uri="{9D8B030D-6E8A-4147-A177-3AD203B41FA5}">
                      <a16:colId xmlns:a16="http://schemas.microsoft.com/office/drawing/2014/main" val="2078696080"/>
                    </a:ext>
                  </a:extLst>
                </a:gridCol>
                <a:gridCol w="545357">
                  <a:extLst>
                    <a:ext uri="{9D8B030D-6E8A-4147-A177-3AD203B41FA5}">
                      <a16:colId xmlns:a16="http://schemas.microsoft.com/office/drawing/2014/main" val="223388980"/>
                    </a:ext>
                  </a:extLst>
                </a:gridCol>
              </a:tblGrid>
              <a:tr h="334892">
                <a:tc>
                  <a:txBody>
                    <a:bodyPr/>
                    <a:lstStyle/>
                    <a:p>
                      <a:r>
                        <a:rPr lang="de-DE" sz="1000" dirty="0">
                          <a:solidFill>
                            <a:schemeClr val="bg1"/>
                          </a:solidFill>
                        </a:rPr>
                        <a:t>Maßnahme</a:t>
                      </a:r>
                    </a:p>
                  </a:txBody>
                  <a:tcPr marL="91441" marR="91441" marT="45677" marB="45677"/>
                </a:tc>
                <a:tc>
                  <a:txBody>
                    <a:bodyPr/>
                    <a:lstStyle/>
                    <a:p>
                      <a:pPr algn="ctr"/>
                      <a:r>
                        <a:rPr lang="de-DE" sz="1400" dirty="0"/>
                        <a:t>RS</a:t>
                      </a:r>
                    </a:p>
                  </a:txBody>
                  <a:tcPr marL="91441" marR="91441" marT="45677" marB="45677" anchor="ctr"/>
                </a:tc>
                <a:tc>
                  <a:txBody>
                    <a:bodyPr/>
                    <a:lstStyle/>
                    <a:p>
                      <a:pPr algn="ctr"/>
                      <a:r>
                        <a:rPr lang="de-DE" sz="900" dirty="0"/>
                        <a:t>RA</a:t>
                      </a:r>
                    </a:p>
                  </a:txBody>
                  <a:tcPr marL="91441" marR="91441" marT="45677" marB="45677" anchor="ctr"/>
                </a:tc>
                <a:tc>
                  <a:txBody>
                    <a:bodyPr/>
                    <a:lstStyle/>
                    <a:p>
                      <a:pPr algn="ctr"/>
                      <a:r>
                        <a:rPr lang="de-DE" sz="1400" dirty="0"/>
                        <a:t>NFS</a:t>
                      </a:r>
                    </a:p>
                  </a:txBody>
                  <a:tcPr marL="91441" marR="91441" marT="45677" marB="45677" anchor="ctr"/>
                </a:tc>
                <a:extLst>
                  <a:ext uri="{0D108BD9-81ED-4DB2-BD59-A6C34878D82A}">
                    <a16:rowId xmlns:a16="http://schemas.microsoft.com/office/drawing/2014/main" val="632825563"/>
                  </a:ext>
                </a:extLst>
              </a:tr>
              <a:tr h="170176">
                <a:tc>
                  <a:txBody>
                    <a:bodyPr/>
                    <a:lstStyle/>
                    <a:p>
                      <a:pPr>
                        <a:lnSpc>
                          <a:spcPts val="500"/>
                        </a:lnSpc>
                      </a:pPr>
                      <a:r>
                        <a:rPr lang="de-DE" sz="800" dirty="0" err="1"/>
                        <a:t>i.v.</a:t>
                      </a:r>
                      <a:r>
                        <a:rPr lang="de-DE" sz="800" dirty="0"/>
                        <a:t> Zugang</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FF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1464107080"/>
                  </a:ext>
                </a:extLst>
              </a:tr>
              <a:tr h="252005">
                <a:tc>
                  <a:txBody>
                    <a:bodyPr/>
                    <a:lstStyle/>
                    <a:p>
                      <a:pPr>
                        <a:lnSpc>
                          <a:spcPts val="500"/>
                        </a:lnSpc>
                      </a:pPr>
                      <a:r>
                        <a:rPr lang="de-DE" sz="800" dirty="0" err="1"/>
                        <a:t>i.o</a:t>
                      </a:r>
                      <a:r>
                        <a:rPr lang="de-DE" sz="800" dirty="0"/>
                        <a:t>. Zugang</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FF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3112507422"/>
                  </a:ext>
                </a:extLst>
              </a:tr>
              <a:tr h="197533">
                <a:tc>
                  <a:txBody>
                    <a:bodyPr/>
                    <a:lstStyle/>
                    <a:p>
                      <a:pPr>
                        <a:lnSpc>
                          <a:spcPts val="500"/>
                        </a:lnSpc>
                      </a:pPr>
                      <a:r>
                        <a:rPr lang="de-DE" sz="800" dirty="0" err="1"/>
                        <a:t>Extraglottischer</a:t>
                      </a:r>
                      <a:r>
                        <a:rPr lang="de-DE" sz="800" dirty="0"/>
                        <a:t> Atemweg mit </a:t>
                      </a:r>
                      <a:r>
                        <a:rPr lang="de-DE" sz="800" dirty="0" err="1"/>
                        <a:t>Larynxtubus</a:t>
                      </a:r>
                      <a:r>
                        <a:rPr lang="de-DE" sz="800" dirty="0"/>
                        <a:t>/Larynxmaske </a:t>
                      </a:r>
                      <a:r>
                        <a:rPr lang="de-DE" sz="800"/>
                        <a:t>bei bewusstlosem </a:t>
                      </a:r>
                      <a:r>
                        <a:rPr lang="de-DE" sz="800" dirty="0"/>
                        <a:t>Patienten</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00B05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2557424821"/>
                  </a:ext>
                </a:extLst>
              </a:tr>
              <a:tr h="170176">
                <a:tc>
                  <a:txBody>
                    <a:bodyPr/>
                    <a:lstStyle/>
                    <a:p>
                      <a:pPr>
                        <a:lnSpc>
                          <a:spcPts val="500"/>
                        </a:lnSpc>
                      </a:pPr>
                      <a:r>
                        <a:rPr lang="de-DE" sz="800" dirty="0" err="1"/>
                        <a:t>Larynoskopie</a:t>
                      </a:r>
                      <a:r>
                        <a:rPr lang="de-DE" sz="800" dirty="0"/>
                        <a:t> und Notintubation</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1546149883"/>
                  </a:ext>
                </a:extLst>
              </a:tr>
              <a:tr h="170176">
                <a:tc>
                  <a:txBody>
                    <a:bodyPr/>
                    <a:lstStyle/>
                    <a:p>
                      <a:pPr>
                        <a:lnSpc>
                          <a:spcPts val="500"/>
                        </a:lnSpc>
                      </a:pPr>
                      <a:r>
                        <a:rPr lang="de-DE" sz="800" dirty="0"/>
                        <a:t>CPAP / NIV</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988311852"/>
                  </a:ext>
                </a:extLst>
              </a:tr>
              <a:tr h="170176">
                <a:tc>
                  <a:txBody>
                    <a:bodyPr/>
                    <a:lstStyle/>
                    <a:p>
                      <a:pPr>
                        <a:lnSpc>
                          <a:spcPts val="500"/>
                        </a:lnSpc>
                      </a:pPr>
                      <a:r>
                        <a:rPr lang="de-DE" sz="800" dirty="0"/>
                        <a:t>Tourniquet</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00B05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2849978645"/>
                  </a:ext>
                </a:extLst>
              </a:tr>
              <a:tr h="300847">
                <a:tc>
                  <a:txBody>
                    <a:bodyPr/>
                    <a:lstStyle/>
                    <a:p>
                      <a:pPr>
                        <a:lnSpc>
                          <a:spcPts val="700"/>
                        </a:lnSpc>
                      </a:pPr>
                      <a:r>
                        <a:rPr lang="de-DE" sz="800" dirty="0" err="1"/>
                        <a:t>Thoraxentlastungspunktion</a:t>
                      </a:r>
                      <a:r>
                        <a:rPr lang="de-DE" sz="800" dirty="0"/>
                        <a:t> nach </a:t>
                      </a:r>
                      <a:r>
                        <a:rPr lang="de-DE" sz="800" dirty="0" err="1"/>
                        <a:t>Monaldi</a:t>
                      </a:r>
                      <a:r>
                        <a:rPr lang="de-DE" sz="800" dirty="0"/>
                        <a:t> bei kritisch Verletzten mit Spannungspneumothorax und schnell </a:t>
                      </a:r>
                      <a:r>
                        <a:rPr lang="de-DE" sz="800" dirty="0" err="1"/>
                        <a:t>zunemender</a:t>
                      </a:r>
                      <a:r>
                        <a:rPr lang="de-DE" sz="800" dirty="0"/>
                        <a:t> </a:t>
                      </a:r>
                      <a:r>
                        <a:rPr lang="de-DE" sz="800" dirty="0" err="1"/>
                        <a:t>Bewußtseinstrübung</a:t>
                      </a:r>
                      <a:endParaRPr lang="de-DE" sz="800" dirty="0"/>
                    </a:p>
                  </a:txBody>
                  <a:tcPr marL="91441" marR="91441" marT="45677" marB="45677" anchor="ctr"/>
                </a:tc>
                <a:tc>
                  <a:txBody>
                    <a:bodyPr/>
                    <a:lstStyle/>
                    <a:p>
                      <a:pPr algn="ctr">
                        <a:lnSpc>
                          <a:spcPts val="700"/>
                        </a:lnSpc>
                      </a:pPr>
                      <a:endParaRPr lang="de-DE" sz="800" dirty="0"/>
                    </a:p>
                  </a:txBody>
                  <a:tcPr marL="91441" marR="91441" marT="45677" marB="45677" anchor="ctr">
                    <a:solidFill>
                      <a:srgbClr val="FF0000">
                        <a:alpha val="50000"/>
                      </a:srgbClr>
                    </a:solidFill>
                  </a:tcPr>
                </a:tc>
                <a:tc>
                  <a:txBody>
                    <a:bodyPr/>
                    <a:lstStyle/>
                    <a:p>
                      <a:pPr algn="ctr">
                        <a:lnSpc>
                          <a:spcPts val="700"/>
                        </a:lnSpc>
                      </a:pPr>
                      <a:endParaRPr lang="de-DE" sz="800" dirty="0"/>
                    </a:p>
                  </a:txBody>
                  <a:tcPr marL="91441" marR="91441" marT="45677" marB="45677" anchor="ctr">
                    <a:solidFill>
                      <a:srgbClr val="FFFF00">
                        <a:alpha val="50000"/>
                      </a:srgbClr>
                    </a:solidFill>
                  </a:tcPr>
                </a:tc>
                <a:tc>
                  <a:txBody>
                    <a:bodyPr/>
                    <a:lstStyle/>
                    <a:p>
                      <a:pPr algn="ctr">
                        <a:lnSpc>
                          <a:spcPts val="7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3529331614"/>
                  </a:ext>
                </a:extLst>
              </a:tr>
              <a:tr h="170176">
                <a:tc>
                  <a:txBody>
                    <a:bodyPr/>
                    <a:lstStyle/>
                    <a:p>
                      <a:pPr>
                        <a:lnSpc>
                          <a:spcPts val="500"/>
                        </a:lnSpc>
                      </a:pPr>
                      <a:r>
                        <a:rPr lang="de-DE" sz="800" dirty="0"/>
                        <a:t>Automatische Defibrillation</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00B05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3014416163"/>
                  </a:ext>
                </a:extLst>
              </a:tr>
              <a:tr h="170176">
                <a:tc>
                  <a:txBody>
                    <a:bodyPr/>
                    <a:lstStyle/>
                    <a:p>
                      <a:pPr>
                        <a:lnSpc>
                          <a:spcPts val="500"/>
                        </a:lnSpc>
                      </a:pPr>
                      <a:r>
                        <a:rPr lang="de-DE" sz="800" dirty="0"/>
                        <a:t>Kardioversion</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2228701951"/>
                  </a:ext>
                </a:extLst>
              </a:tr>
              <a:tr h="252005">
                <a:tc>
                  <a:txBody>
                    <a:bodyPr/>
                    <a:lstStyle/>
                    <a:p>
                      <a:pPr>
                        <a:lnSpc>
                          <a:spcPts val="500"/>
                        </a:lnSpc>
                      </a:pPr>
                      <a:r>
                        <a:rPr lang="de-DE" sz="800" dirty="0"/>
                        <a:t>Manuelle Defibrillation bei Kammerflimmern oder pulsloser ventrikulärer Tachykardie</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FF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3213340583"/>
                  </a:ext>
                </a:extLst>
              </a:tr>
              <a:tr h="170176">
                <a:tc>
                  <a:txBody>
                    <a:bodyPr/>
                    <a:lstStyle/>
                    <a:p>
                      <a:pPr>
                        <a:lnSpc>
                          <a:spcPts val="500"/>
                        </a:lnSpc>
                      </a:pPr>
                      <a:r>
                        <a:rPr lang="de-DE" sz="800" dirty="0"/>
                        <a:t>Pacer-Therapie</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3896476720"/>
                  </a:ext>
                </a:extLst>
              </a:tr>
              <a:tr h="212177">
                <a:tc>
                  <a:txBody>
                    <a:bodyPr/>
                    <a:lstStyle/>
                    <a:p>
                      <a:pPr>
                        <a:lnSpc>
                          <a:spcPts val="500"/>
                        </a:lnSpc>
                      </a:pPr>
                      <a:r>
                        <a:rPr lang="de-DE" sz="800" dirty="0"/>
                        <a:t>Reposition und Immobilisation distaler Frakturen </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FF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2640523948"/>
                  </a:ext>
                </a:extLst>
              </a:tr>
              <a:tr h="170176">
                <a:tc>
                  <a:txBody>
                    <a:bodyPr/>
                    <a:lstStyle/>
                    <a:p>
                      <a:pPr>
                        <a:lnSpc>
                          <a:spcPts val="500"/>
                        </a:lnSpc>
                      </a:pPr>
                      <a:r>
                        <a:rPr lang="de-DE" sz="800" dirty="0"/>
                        <a:t>Beckenschlinge</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00B05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395418401"/>
                  </a:ext>
                </a:extLst>
              </a:tr>
              <a:tr h="170176">
                <a:tc>
                  <a:txBody>
                    <a:bodyPr/>
                    <a:lstStyle/>
                    <a:p>
                      <a:pPr>
                        <a:lnSpc>
                          <a:spcPts val="500"/>
                        </a:lnSpc>
                      </a:pPr>
                      <a:r>
                        <a:rPr lang="de-DE" sz="800" dirty="0"/>
                        <a:t>Antiemetische Therapie mittels </a:t>
                      </a:r>
                      <a:r>
                        <a:rPr lang="de-DE" sz="800" dirty="0" err="1"/>
                        <a:t>Dimenhydrinat</a:t>
                      </a:r>
                      <a:r>
                        <a:rPr lang="de-DE" sz="800" dirty="0"/>
                        <a:t> </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3771574534"/>
                  </a:ext>
                </a:extLst>
              </a:tr>
              <a:tr h="252005">
                <a:tc>
                  <a:txBody>
                    <a:bodyPr/>
                    <a:lstStyle/>
                    <a:p>
                      <a:pPr>
                        <a:lnSpc>
                          <a:spcPts val="500"/>
                        </a:lnSpc>
                      </a:pPr>
                      <a:r>
                        <a:rPr lang="de-DE" sz="800" dirty="0" err="1"/>
                        <a:t>Antidottherapie</a:t>
                      </a:r>
                      <a:r>
                        <a:rPr lang="de-DE" sz="800" dirty="0"/>
                        <a:t> bei gesicherter Opiatintoxikation mittels </a:t>
                      </a:r>
                      <a:r>
                        <a:rPr lang="de-DE" sz="800" dirty="0" err="1"/>
                        <a:t>Naloxon</a:t>
                      </a:r>
                      <a:r>
                        <a:rPr lang="de-DE" sz="800" dirty="0"/>
                        <a:t> </a:t>
                      </a:r>
                      <a:r>
                        <a:rPr lang="de-DE" sz="800" dirty="0" err="1"/>
                        <a:t>i.v.</a:t>
                      </a:r>
                      <a:r>
                        <a:rPr lang="de-DE" sz="800" dirty="0"/>
                        <a:t>/nasal </a:t>
                      </a:r>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FF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1223010320"/>
                  </a:ext>
                </a:extLst>
              </a:tr>
              <a:tr h="170176">
                <a:tc>
                  <a:txBody>
                    <a:bodyPr/>
                    <a:lstStyle/>
                    <a:p>
                      <a:pPr>
                        <a:lnSpc>
                          <a:spcPts val="500"/>
                        </a:lnSpc>
                      </a:pPr>
                      <a:r>
                        <a:rPr lang="de-DE" sz="800" dirty="0"/>
                        <a:t>Medikamentöse </a:t>
                      </a:r>
                      <a:r>
                        <a:rPr lang="de-DE" sz="800" dirty="0" err="1"/>
                        <a:t>Antipyrese</a:t>
                      </a:r>
                      <a:r>
                        <a:rPr lang="de-DE" sz="800" dirty="0"/>
                        <a:t> nach Indikation mittels Ibuprofen/</a:t>
                      </a:r>
                      <a:r>
                        <a:rPr lang="de-DE" sz="800" dirty="0" err="1"/>
                        <a:t>Paracetanmol</a:t>
                      </a:r>
                      <a:r>
                        <a:rPr lang="de-DE" sz="800" dirty="0"/>
                        <a:t> </a:t>
                      </a:r>
                      <a:r>
                        <a:rPr lang="de-DE" sz="800" dirty="0" err="1"/>
                        <a:t>i.v.</a:t>
                      </a:r>
                      <a:r>
                        <a:rPr lang="de-DE" sz="800" dirty="0"/>
                        <a:t>/oral/</a:t>
                      </a:r>
                      <a:r>
                        <a:rPr lang="de-DE" sz="800" dirty="0" err="1"/>
                        <a:t>rectal</a:t>
                      </a:r>
                      <a:endParaRPr lang="de-DE" sz="800" dirty="0"/>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3664649014"/>
                  </a:ext>
                </a:extLst>
              </a:tr>
              <a:tr h="170176">
                <a:tc>
                  <a:txBody>
                    <a:bodyPr/>
                    <a:lstStyle/>
                    <a:p>
                      <a:pPr>
                        <a:lnSpc>
                          <a:spcPts val="500"/>
                        </a:lnSpc>
                      </a:pPr>
                      <a:r>
                        <a:rPr lang="de-DE" sz="800" dirty="0"/>
                        <a:t>Antibiotische Therapie bei offenen Frakturen sowie</a:t>
                      </a:r>
                      <a:r>
                        <a:rPr lang="de-DE" sz="800" baseline="0" dirty="0"/>
                        <a:t> Zugangsanlage </a:t>
                      </a:r>
                      <a:r>
                        <a:rPr lang="de-DE" sz="800" baseline="0" dirty="0" err="1"/>
                        <a:t>i.O</a:t>
                      </a:r>
                      <a:r>
                        <a:rPr lang="de-DE" sz="800" baseline="0" dirty="0"/>
                        <a:t>. mittels </a:t>
                      </a:r>
                      <a:r>
                        <a:rPr lang="de-DE" sz="800" baseline="0" dirty="0" err="1"/>
                        <a:t>Cefuroxim</a:t>
                      </a:r>
                      <a:endParaRPr lang="de-DE" sz="800" dirty="0"/>
                    </a:p>
                  </a:txBody>
                  <a:tcPr marL="91441" marR="91441" marT="45677" marB="45677" anchor="ct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FF0000">
                        <a:alpha val="50000"/>
                      </a:srgbClr>
                    </a:solidFill>
                  </a:tcPr>
                </a:tc>
                <a:tc>
                  <a:txBody>
                    <a:bodyPr/>
                    <a:lstStyle/>
                    <a:p>
                      <a:pPr algn="ctr">
                        <a:lnSpc>
                          <a:spcPts val="500"/>
                        </a:lnSpc>
                      </a:pPr>
                      <a:endParaRPr lang="de-DE" sz="800" dirty="0"/>
                    </a:p>
                  </a:txBody>
                  <a:tcPr marL="91441" marR="91441" marT="45677" marB="45677" anchor="ctr">
                    <a:solidFill>
                      <a:srgbClr val="00B050">
                        <a:alpha val="50000"/>
                      </a:srgbClr>
                    </a:solidFill>
                  </a:tcPr>
                </a:tc>
                <a:extLst>
                  <a:ext uri="{0D108BD9-81ED-4DB2-BD59-A6C34878D82A}">
                    <a16:rowId xmlns:a16="http://schemas.microsoft.com/office/drawing/2014/main" val="2090847886"/>
                  </a:ext>
                </a:extLst>
              </a:tr>
            </a:tbl>
          </a:graphicData>
        </a:graphic>
      </p:graphicFrame>
      <p:sp>
        <p:nvSpPr>
          <p:cNvPr id="9" name="Foliennummernplatzhalter 8"/>
          <p:cNvSpPr>
            <a:spLocks noGrp="1"/>
          </p:cNvSpPr>
          <p:nvPr>
            <p:ph type="sldNum" sz="quarter" idx="12"/>
          </p:nvPr>
        </p:nvSpPr>
        <p:spPr/>
        <p:txBody>
          <a:bodyPr/>
          <a:lstStyle/>
          <a:p>
            <a:pPr>
              <a:defRPr/>
            </a:pPr>
            <a:fld id="{D083FE24-1976-6E41-959C-9EF17B23E36A}" type="slidenum">
              <a:rPr lang="de-DE" altLang="de-DE" smtClean="0"/>
              <a:pPr>
                <a:defRPr/>
              </a:pPr>
              <a:t>1</a:t>
            </a:fld>
            <a:endParaRPr lang="de-DE" altLang="de-DE"/>
          </a:p>
        </p:txBody>
      </p:sp>
      <p:grpSp>
        <p:nvGrpSpPr>
          <p:cNvPr id="3" name="Gruppieren 2"/>
          <p:cNvGrpSpPr/>
          <p:nvPr/>
        </p:nvGrpSpPr>
        <p:grpSpPr>
          <a:xfrm>
            <a:off x="322918" y="731780"/>
            <a:ext cx="6066313" cy="1100958"/>
            <a:chOff x="322918" y="731780"/>
            <a:chExt cx="6066313" cy="1100958"/>
          </a:xfrm>
        </p:grpSpPr>
        <p:pic>
          <p:nvPicPr>
            <p:cNvPr id="14" name="Grafik 4">
              <a:extLst>
                <a:ext uri="{FF2B5EF4-FFF2-40B4-BE49-F238E27FC236}">
                  <a16:creationId xmlns:a16="http://schemas.microsoft.com/office/drawing/2014/main" id="{CB57DA3F-D580-4BEB-86BA-0103B6C412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55678" y="753346"/>
              <a:ext cx="949525" cy="1079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Grafik 14"/>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322918" y="731780"/>
              <a:ext cx="2045431" cy="528657"/>
            </a:xfrm>
            <a:prstGeom prst="rect">
              <a:avLst/>
            </a:prstGeom>
            <a:ln>
              <a:solidFill>
                <a:schemeClr val="tx1"/>
              </a:solidFill>
            </a:ln>
          </p:spPr>
        </p:pic>
        <p:pic>
          <p:nvPicPr>
            <p:cNvPr id="16" name="Grafik 1" descr="image00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918" y="1374352"/>
              <a:ext cx="2244935" cy="433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Grafik 16"/>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025849" y="731780"/>
              <a:ext cx="2363382" cy="681697"/>
            </a:xfrm>
            <a:prstGeom prst="rect">
              <a:avLst/>
            </a:prstGeom>
          </p:spPr>
        </p:pic>
      </p:grpSp>
      <p:sp>
        <p:nvSpPr>
          <p:cNvPr id="4" name="Fußzeilenplatzhalter 3"/>
          <p:cNvSpPr>
            <a:spLocks noGrp="1"/>
          </p:cNvSpPr>
          <p:nvPr>
            <p:ph type="ftr" sz="quarter" idx="11"/>
          </p:nvPr>
        </p:nvSpPr>
        <p:spPr>
          <a:xfrm>
            <a:off x="352386" y="8777776"/>
            <a:ext cx="5914394" cy="250841"/>
          </a:xfrm>
        </p:spPr>
        <p:txBody>
          <a:bodyPr/>
          <a:lstStyle/>
          <a:p>
            <a:pPr>
              <a:defRPr/>
            </a:pPr>
            <a:r>
              <a:rPr lang="de-DE" dirty="0"/>
              <a:t> Version 1.1 2026 Die Ärztliche Leitungen Rettungsdienst BS / WF / GF / WOB</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3">
            <a:extLst>
              <a:ext uri="{FF2B5EF4-FFF2-40B4-BE49-F238E27FC236}">
                <a16:creationId xmlns:a16="http://schemas.microsoft.com/office/drawing/2014/main" id="{620457D4-9885-419E-8B56-4ACB34502BC2}"/>
              </a:ext>
            </a:extLst>
          </p:cNvPr>
          <p:cNvGraphicFramePr>
            <a:graphicFrameLocks noGrp="1"/>
          </p:cNvGraphicFramePr>
          <p:nvPr>
            <p:extLst>
              <p:ext uri="{D42A27DB-BD31-4B8C-83A1-F6EECF244321}">
                <p14:modId xmlns:p14="http://schemas.microsoft.com/office/powerpoint/2010/main" val="1027773732"/>
              </p:ext>
            </p:extLst>
          </p:nvPr>
        </p:nvGraphicFramePr>
        <p:xfrm>
          <a:off x="426623" y="6526236"/>
          <a:ext cx="5992813" cy="1442916"/>
        </p:xfrm>
        <a:graphic>
          <a:graphicData uri="http://schemas.openxmlformats.org/drawingml/2006/table">
            <a:tbl>
              <a:tblPr firstRow="1" bandRow="1">
                <a:tableStyleId>{5C22544A-7EE6-4342-B048-85BDC9FD1C3A}</a:tableStyleId>
              </a:tblPr>
              <a:tblGrid>
                <a:gridCol w="4238378">
                  <a:extLst>
                    <a:ext uri="{9D8B030D-6E8A-4147-A177-3AD203B41FA5}">
                      <a16:colId xmlns:a16="http://schemas.microsoft.com/office/drawing/2014/main" val="2910495496"/>
                    </a:ext>
                  </a:extLst>
                </a:gridCol>
                <a:gridCol w="633014">
                  <a:extLst>
                    <a:ext uri="{9D8B030D-6E8A-4147-A177-3AD203B41FA5}">
                      <a16:colId xmlns:a16="http://schemas.microsoft.com/office/drawing/2014/main" val="1216909012"/>
                    </a:ext>
                  </a:extLst>
                </a:gridCol>
                <a:gridCol w="576064">
                  <a:extLst>
                    <a:ext uri="{9D8B030D-6E8A-4147-A177-3AD203B41FA5}">
                      <a16:colId xmlns:a16="http://schemas.microsoft.com/office/drawing/2014/main" val="1144703914"/>
                    </a:ext>
                  </a:extLst>
                </a:gridCol>
                <a:gridCol w="545357">
                  <a:extLst>
                    <a:ext uri="{9D8B030D-6E8A-4147-A177-3AD203B41FA5}">
                      <a16:colId xmlns:a16="http://schemas.microsoft.com/office/drawing/2014/main" val="3923503331"/>
                    </a:ext>
                  </a:extLst>
                </a:gridCol>
              </a:tblGrid>
              <a:tr h="187682">
                <a:tc>
                  <a:txBody>
                    <a:bodyPr/>
                    <a:lstStyle/>
                    <a:p>
                      <a:pPr>
                        <a:lnSpc>
                          <a:spcPts val="500"/>
                        </a:lnSpc>
                      </a:pPr>
                      <a:r>
                        <a:rPr lang="de-DE" sz="800" b="0" dirty="0" err="1">
                          <a:solidFill>
                            <a:schemeClr val="tx1"/>
                          </a:solidFill>
                        </a:rPr>
                        <a:t>Naloxon</a:t>
                      </a:r>
                      <a:r>
                        <a:rPr lang="de-DE" sz="800" b="0" dirty="0">
                          <a:solidFill>
                            <a:schemeClr val="tx1"/>
                          </a:solidFill>
                        </a:rPr>
                        <a:t> </a:t>
                      </a:r>
                      <a:r>
                        <a:rPr lang="de-DE" sz="800" b="0" dirty="0" err="1">
                          <a:solidFill>
                            <a:schemeClr val="tx1"/>
                          </a:solidFill>
                        </a:rPr>
                        <a:t>i.v.</a:t>
                      </a:r>
                      <a:endParaRPr lang="de-DE" sz="800" b="0" dirty="0">
                        <a:solidFill>
                          <a:schemeClr val="tx1"/>
                        </a:solidFill>
                      </a:endParaRPr>
                    </a:p>
                  </a:txBody>
                  <a:tcPr marL="91441" marR="91441" marT="45649" marB="45649" anchor="ctr">
                    <a:solidFill>
                      <a:schemeClr val="accent1">
                        <a:lumMod val="20000"/>
                        <a:lumOff val="80000"/>
                      </a:scheme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b="0" dirty="0">
                        <a:solidFill>
                          <a:schemeClr val="tx1"/>
                        </a:solidFill>
                      </a:endParaRPr>
                    </a:p>
                  </a:txBody>
                  <a:tcPr marL="91441" marR="91441" marT="45649" marB="45649" anchor="ctr">
                    <a:solidFill>
                      <a:srgbClr val="FFFF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2647031370"/>
                  </a:ext>
                </a:extLst>
              </a:tr>
              <a:tr h="172127">
                <a:tc>
                  <a:txBody>
                    <a:bodyPr/>
                    <a:lstStyle/>
                    <a:p>
                      <a:pPr>
                        <a:lnSpc>
                          <a:spcPts val="500"/>
                        </a:lnSpc>
                      </a:pPr>
                      <a:r>
                        <a:rPr lang="de-DE" sz="800" b="0" dirty="0">
                          <a:solidFill>
                            <a:schemeClr val="tx1"/>
                          </a:solidFill>
                        </a:rPr>
                        <a:t>Paracetamol</a:t>
                      </a:r>
                      <a:r>
                        <a:rPr lang="de-DE" sz="800" b="0" baseline="0" dirty="0">
                          <a:solidFill>
                            <a:schemeClr val="tx1"/>
                          </a:solidFill>
                        </a:rPr>
                        <a:t> </a:t>
                      </a:r>
                      <a:r>
                        <a:rPr lang="de-DE" sz="800" b="0" baseline="0" dirty="0" err="1">
                          <a:solidFill>
                            <a:schemeClr val="tx1"/>
                          </a:solidFill>
                        </a:rPr>
                        <a:t>i.v.</a:t>
                      </a:r>
                      <a:r>
                        <a:rPr lang="de-DE" sz="800" b="0" baseline="0" dirty="0">
                          <a:solidFill>
                            <a:schemeClr val="tx1"/>
                          </a:solidFill>
                        </a:rPr>
                        <a:t>/</a:t>
                      </a:r>
                      <a:r>
                        <a:rPr lang="de-DE" sz="800" b="0" baseline="0" dirty="0" err="1">
                          <a:solidFill>
                            <a:schemeClr val="tx1"/>
                          </a:solidFill>
                        </a:rPr>
                        <a:t>rect</a:t>
                      </a:r>
                      <a:r>
                        <a:rPr lang="de-DE" sz="800" b="0" baseline="0" dirty="0">
                          <a:solidFill>
                            <a:schemeClr val="tx1"/>
                          </a:solidFill>
                        </a:rPr>
                        <a:t>./oral</a:t>
                      </a:r>
                      <a:endParaRPr lang="de-DE" sz="800" b="0" dirty="0">
                        <a:solidFill>
                          <a:schemeClr val="tx1"/>
                        </a:solidFill>
                      </a:endParaRPr>
                    </a:p>
                  </a:txBody>
                  <a:tcPr marL="91441" marR="91441" marT="45649" marB="45649" anchor="ctr">
                    <a:solidFill>
                      <a:schemeClr val="accent1">
                        <a:lumMod val="20000"/>
                        <a:lumOff val="80000"/>
                      </a:scheme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2529252360"/>
                  </a:ext>
                </a:extLst>
              </a:tr>
              <a:tr h="172127">
                <a:tc>
                  <a:txBody>
                    <a:bodyPr/>
                    <a:lstStyle/>
                    <a:p>
                      <a:pPr>
                        <a:lnSpc>
                          <a:spcPts val="500"/>
                        </a:lnSpc>
                      </a:pPr>
                      <a:r>
                        <a:rPr lang="de-DE" sz="800" b="0" dirty="0" err="1">
                          <a:solidFill>
                            <a:schemeClr val="tx1"/>
                          </a:solidFill>
                        </a:rPr>
                        <a:t>Piritramid</a:t>
                      </a:r>
                      <a:r>
                        <a:rPr lang="de-DE" sz="800" b="0" dirty="0">
                          <a:solidFill>
                            <a:schemeClr val="tx1"/>
                          </a:solidFill>
                        </a:rPr>
                        <a:t>  nur GF</a:t>
                      </a:r>
                    </a:p>
                  </a:txBody>
                  <a:tcPr marL="91441" marR="91441" marT="45649" marB="45649" anchor="ctr">
                    <a:solidFill>
                      <a:schemeClr val="accent1">
                        <a:lumMod val="20000"/>
                        <a:lumOff val="80000"/>
                      </a:scheme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3687026089"/>
                  </a:ext>
                </a:extLst>
              </a:tr>
              <a:tr h="156792">
                <a:tc>
                  <a:txBody>
                    <a:bodyPr/>
                    <a:lstStyle/>
                    <a:p>
                      <a:pPr>
                        <a:lnSpc>
                          <a:spcPts val="500"/>
                        </a:lnSpc>
                      </a:pPr>
                      <a:r>
                        <a:rPr lang="de-DE" sz="800" dirty="0" err="1"/>
                        <a:t>Prednisolon</a:t>
                      </a:r>
                      <a:r>
                        <a:rPr lang="de-DE" sz="800" baseline="0" dirty="0"/>
                        <a:t> </a:t>
                      </a:r>
                      <a:r>
                        <a:rPr lang="de-DE" sz="800" baseline="0" dirty="0" err="1"/>
                        <a:t>i.v.</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234765633"/>
                  </a:ext>
                </a:extLst>
              </a:tr>
              <a:tr h="167179">
                <a:tc>
                  <a:txBody>
                    <a:bodyPr/>
                    <a:lstStyle/>
                    <a:p>
                      <a:pPr>
                        <a:lnSpc>
                          <a:spcPts val="500"/>
                        </a:lnSpc>
                      </a:pPr>
                      <a:r>
                        <a:rPr lang="de-DE" sz="800" b="0" dirty="0" err="1">
                          <a:solidFill>
                            <a:schemeClr val="tx1"/>
                          </a:solidFill>
                        </a:rPr>
                        <a:t>Salbutamol</a:t>
                      </a:r>
                      <a:r>
                        <a:rPr lang="de-DE" sz="800" b="0" baseline="0" dirty="0">
                          <a:solidFill>
                            <a:schemeClr val="tx1"/>
                          </a:solidFill>
                        </a:rPr>
                        <a:t> </a:t>
                      </a:r>
                      <a:r>
                        <a:rPr lang="de-DE" sz="800" b="0" baseline="0" dirty="0" err="1">
                          <a:solidFill>
                            <a:schemeClr val="tx1"/>
                          </a:solidFill>
                        </a:rPr>
                        <a:t>inhal</a:t>
                      </a:r>
                      <a:r>
                        <a:rPr lang="de-DE" sz="800" b="0" baseline="0" dirty="0">
                          <a:solidFill>
                            <a:schemeClr val="tx1"/>
                          </a:solidFill>
                        </a:rPr>
                        <a:t>.</a:t>
                      </a:r>
                      <a:endParaRPr lang="de-DE" sz="800" b="0" dirty="0">
                        <a:solidFill>
                          <a:schemeClr val="tx1"/>
                        </a:solidFill>
                      </a:endParaRPr>
                    </a:p>
                  </a:txBody>
                  <a:tcPr marL="91441" marR="91441" marT="45649" marB="45649" anchor="ctr"/>
                </a:tc>
                <a:tc>
                  <a:txBody>
                    <a:bodyPr/>
                    <a:lstStyle/>
                    <a:p>
                      <a:pPr algn="ctr">
                        <a:lnSpc>
                          <a:spcPts val="500"/>
                        </a:lnSpc>
                      </a:pPr>
                      <a:endParaRPr lang="de-DE" sz="800" dirty="0"/>
                    </a:p>
                  </a:txBody>
                  <a:tcPr marL="91441" marR="91441" marT="45649" marB="45649" anchor="ctr">
                    <a:solidFill>
                      <a:srgbClr val="FFFF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1194696417"/>
                  </a:ext>
                </a:extLst>
              </a:tr>
              <a:tr h="167179">
                <a:tc>
                  <a:txBody>
                    <a:bodyPr/>
                    <a:lstStyle/>
                    <a:p>
                      <a:pPr>
                        <a:lnSpc>
                          <a:spcPts val="500"/>
                        </a:lnSpc>
                      </a:pPr>
                      <a:r>
                        <a:rPr lang="de-DE" sz="800" b="0" dirty="0" err="1">
                          <a:solidFill>
                            <a:schemeClr val="tx1"/>
                          </a:solidFill>
                        </a:rPr>
                        <a:t>Tranexamsäure</a:t>
                      </a:r>
                      <a:r>
                        <a:rPr lang="de-DE" sz="800" b="0" dirty="0">
                          <a:solidFill>
                            <a:schemeClr val="tx1"/>
                          </a:solidFill>
                        </a:rPr>
                        <a:t> </a:t>
                      </a:r>
                      <a:r>
                        <a:rPr lang="de-DE" sz="800" b="0" dirty="0" err="1">
                          <a:solidFill>
                            <a:schemeClr val="tx1"/>
                          </a:solidFill>
                        </a:rPr>
                        <a:t>i.v.</a:t>
                      </a:r>
                      <a:endParaRPr lang="de-DE" sz="800" b="0" dirty="0">
                        <a:solidFill>
                          <a:schemeClr val="tx1"/>
                        </a:solidFill>
                      </a:endParaRP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1409609313"/>
                  </a:ext>
                </a:extLst>
              </a:tr>
              <a:tr h="245054">
                <a:tc>
                  <a:txBody>
                    <a:bodyPr/>
                    <a:lstStyle/>
                    <a:p>
                      <a:pPr>
                        <a:lnSpc>
                          <a:spcPts val="500"/>
                        </a:lnSpc>
                      </a:pPr>
                      <a:r>
                        <a:rPr lang="de-DE" sz="800" dirty="0" err="1"/>
                        <a:t>Urapidil</a:t>
                      </a:r>
                      <a:r>
                        <a:rPr lang="de-DE" sz="800" dirty="0"/>
                        <a:t> </a:t>
                      </a:r>
                      <a:r>
                        <a:rPr lang="de-DE" sz="800" dirty="0" err="1"/>
                        <a:t>i.v.</a:t>
                      </a:r>
                      <a:r>
                        <a:rPr lang="de-DE" sz="800" baseline="0" dirty="0"/>
                        <a:t> </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1993286164"/>
                  </a:ext>
                </a:extLst>
              </a:tr>
              <a:tr h="117040">
                <a:tc>
                  <a:txBody>
                    <a:bodyPr/>
                    <a:lstStyle/>
                    <a:p>
                      <a:pPr>
                        <a:lnSpc>
                          <a:spcPts val="500"/>
                        </a:lnSpc>
                      </a:pPr>
                      <a:r>
                        <a:rPr lang="de-DE" sz="800" b="0" dirty="0">
                          <a:solidFill>
                            <a:schemeClr val="tx1"/>
                          </a:solidFill>
                        </a:rPr>
                        <a:t>BtM </a:t>
                      </a:r>
                      <a:r>
                        <a:rPr lang="de-DE" sz="800" b="0">
                          <a:solidFill>
                            <a:schemeClr val="tx1"/>
                          </a:solidFill>
                        </a:rPr>
                        <a:t>nach regionaler Verfügbarkeit</a:t>
                      </a:r>
                      <a:endParaRPr lang="de-DE" sz="800" b="0" dirty="0">
                        <a:solidFill>
                          <a:schemeClr val="tx1"/>
                        </a:solidFill>
                      </a:endParaRP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49804"/>
                      </a:srgbClr>
                    </a:solidFill>
                  </a:tcPr>
                </a:tc>
                <a:extLst>
                  <a:ext uri="{0D108BD9-81ED-4DB2-BD59-A6C34878D82A}">
                    <a16:rowId xmlns:a16="http://schemas.microsoft.com/office/drawing/2014/main" val="3579758456"/>
                  </a:ext>
                </a:extLst>
              </a:tr>
            </a:tbl>
          </a:graphicData>
        </a:graphic>
      </p:graphicFrame>
      <p:sp>
        <p:nvSpPr>
          <p:cNvPr id="16" name="Inhaltsplatzhalter 2">
            <a:extLst>
              <a:ext uri="{FF2B5EF4-FFF2-40B4-BE49-F238E27FC236}">
                <a16:creationId xmlns:a16="http://schemas.microsoft.com/office/drawing/2014/main" id="{8F7A9B9D-3ECE-4D0E-8885-598680DDAB1E}"/>
              </a:ext>
            </a:extLst>
          </p:cNvPr>
          <p:cNvSpPr>
            <a:spLocks noGrp="1"/>
          </p:cNvSpPr>
          <p:nvPr>
            <p:ph idx="1"/>
          </p:nvPr>
        </p:nvSpPr>
        <p:spPr>
          <a:xfrm>
            <a:off x="426623" y="1780999"/>
            <a:ext cx="4959350" cy="517525"/>
          </a:xfrm>
        </p:spPr>
        <p:txBody>
          <a:bodyPr/>
          <a:lstStyle/>
          <a:p>
            <a:pPr marL="0" indent="0">
              <a:buNone/>
            </a:pPr>
            <a:r>
              <a:rPr lang="de-DE" altLang="de-DE" sz="1000" b="1" dirty="0"/>
              <a:t>Indikation und Vorgehen für Rettungsdienstfachpersonal entsprechend der jeweils aktuellen Algorithmen, der geltenden Kompetenz und Notkompetenzregelungen (</a:t>
            </a:r>
            <a:r>
              <a:rPr lang="de-DE" altLang="de-DE" sz="1000" b="1" dirty="0" err="1"/>
              <a:t>NotSanG</a:t>
            </a:r>
            <a:r>
              <a:rPr lang="de-DE" altLang="de-DE" sz="1000" b="1" dirty="0"/>
              <a:t>, § 323c StGB) </a:t>
            </a:r>
          </a:p>
          <a:p>
            <a:pPr marL="0" indent="0">
              <a:buFont typeface="Arial" panose="020B0604020202020204" pitchFamily="34" charset="0"/>
              <a:buNone/>
            </a:pPr>
            <a:endParaRPr lang="de-DE" altLang="de-DE" sz="1000" b="1" dirty="0"/>
          </a:p>
        </p:txBody>
      </p:sp>
      <p:sp>
        <p:nvSpPr>
          <p:cNvPr id="11" name="Foliennummernplatzhalter 10"/>
          <p:cNvSpPr>
            <a:spLocks noGrp="1"/>
          </p:cNvSpPr>
          <p:nvPr>
            <p:ph type="sldNum" sz="quarter" idx="12"/>
          </p:nvPr>
        </p:nvSpPr>
        <p:spPr/>
        <p:txBody>
          <a:bodyPr/>
          <a:lstStyle/>
          <a:p>
            <a:pPr>
              <a:defRPr/>
            </a:pPr>
            <a:fld id="{D083FE24-1976-6E41-959C-9EF17B23E36A}" type="slidenum">
              <a:rPr lang="de-DE" altLang="de-DE" smtClean="0"/>
              <a:pPr>
                <a:defRPr/>
              </a:pPr>
              <a:t>2</a:t>
            </a:fld>
            <a:endParaRPr lang="de-DE" altLang="de-DE"/>
          </a:p>
        </p:txBody>
      </p:sp>
      <p:graphicFrame>
        <p:nvGraphicFramePr>
          <p:cNvPr id="12" name="Tabelle 11">
            <a:extLst>
              <a:ext uri="{FF2B5EF4-FFF2-40B4-BE49-F238E27FC236}">
                <a16:creationId xmlns:a16="http://schemas.microsoft.com/office/drawing/2014/main" id="{CA47E7C2-79EA-437A-AC9D-513D6D1044A2}"/>
              </a:ext>
            </a:extLst>
          </p:cNvPr>
          <p:cNvGraphicFramePr>
            <a:graphicFrameLocks noGrp="1"/>
          </p:cNvGraphicFramePr>
          <p:nvPr>
            <p:extLst>
              <p:ext uri="{D42A27DB-BD31-4B8C-83A1-F6EECF244321}">
                <p14:modId xmlns:p14="http://schemas.microsoft.com/office/powerpoint/2010/main" val="2177817899"/>
              </p:ext>
            </p:extLst>
          </p:nvPr>
        </p:nvGraphicFramePr>
        <p:xfrm>
          <a:off x="405961" y="2343468"/>
          <a:ext cx="5992813" cy="319088"/>
        </p:xfrm>
        <a:graphic>
          <a:graphicData uri="http://schemas.openxmlformats.org/drawingml/2006/table">
            <a:tbl>
              <a:tblPr firstRow="1" bandRow="1">
                <a:tableStyleId>{5C22544A-7EE6-4342-B048-85BDC9FD1C3A}</a:tableStyleId>
              </a:tblPr>
              <a:tblGrid>
                <a:gridCol w="4238378">
                  <a:extLst>
                    <a:ext uri="{9D8B030D-6E8A-4147-A177-3AD203B41FA5}">
                      <a16:colId xmlns:a16="http://schemas.microsoft.com/office/drawing/2014/main" val="2081789523"/>
                    </a:ext>
                  </a:extLst>
                </a:gridCol>
                <a:gridCol w="633014">
                  <a:extLst>
                    <a:ext uri="{9D8B030D-6E8A-4147-A177-3AD203B41FA5}">
                      <a16:colId xmlns:a16="http://schemas.microsoft.com/office/drawing/2014/main" val="2301486890"/>
                    </a:ext>
                  </a:extLst>
                </a:gridCol>
                <a:gridCol w="576064">
                  <a:extLst>
                    <a:ext uri="{9D8B030D-6E8A-4147-A177-3AD203B41FA5}">
                      <a16:colId xmlns:a16="http://schemas.microsoft.com/office/drawing/2014/main" val="2979574037"/>
                    </a:ext>
                  </a:extLst>
                </a:gridCol>
                <a:gridCol w="545357">
                  <a:extLst>
                    <a:ext uri="{9D8B030D-6E8A-4147-A177-3AD203B41FA5}">
                      <a16:colId xmlns:a16="http://schemas.microsoft.com/office/drawing/2014/main" val="3010956296"/>
                    </a:ext>
                  </a:extLst>
                </a:gridCol>
              </a:tblGrid>
              <a:tr h="319088">
                <a:tc>
                  <a:txBody>
                    <a:bodyPr/>
                    <a:lstStyle/>
                    <a:p>
                      <a:r>
                        <a:rPr lang="de-DE" sz="1000" dirty="0">
                          <a:solidFill>
                            <a:schemeClr val="bg1"/>
                          </a:solidFill>
                        </a:rPr>
                        <a:t>Medikamente</a:t>
                      </a:r>
                    </a:p>
                  </a:txBody>
                  <a:tcPr marL="91441" marR="91441" marT="45673" marB="45673"/>
                </a:tc>
                <a:tc>
                  <a:txBody>
                    <a:bodyPr/>
                    <a:lstStyle/>
                    <a:p>
                      <a:pPr algn="ctr"/>
                      <a:r>
                        <a:rPr lang="de-DE" sz="1400" dirty="0"/>
                        <a:t>RS</a:t>
                      </a:r>
                    </a:p>
                  </a:txBody>
                  <a:tcPr marL="91441" marR="91441" marT="45673" marB="45673" anchor="ctr"/>
                </a:tc>
                <a:tc>
                  <a:txBody>
                    <a:bodyPr/>
                    <a:lstStyle/>
                    <a:p>
                      <a:pPr algn="ctr"/>
                      <a:r>
                        <a:rPr lang="de-DE" sz="900" dirty="0"/>
                        <a:t>RA</a:t>
                      </a:r>
                    </a:p>
                  </a:txBody>
                  <a:tcPr marL="91441" marR="91441" marT="45673" marB="45673" anchor="ctr"/>
                </a:tc>
                <a:tc>
                  <a:txBody>
                    <a:bodyPr/>
                    <a:lstStyle/>
                    <a:p>
                      <a:pPr algn="ctr"/>
                      <a:r>
                        <a:rPr lang="de-DE" sz="1400" dirty="0"/>
                        <a:t>NFS</a:t>
                      </a:r>
                    </a:p>
                  </a:txBody>
                  <a:tcPr marL="91441" marR="91441" marT="45673" marB="45673" anchor="ctr"/>
                </a:tc>
                <a:extLst>
                  <a:ext uri="{0D108BD9-81ED-4DB2-BD59-A6C34878D82A}">
                    <a16:rowId xmlns:a16="http://schemas.microsoft.com/office/drawing/2014/main" val="270784295"/>
                  </a:ext>
                </a:extLst>
              </a:tr>
            </a:tbl>
          </a:graphicData>
        </a:graphic>
      </p:graphicFrame>
      <p:graphicFrame>
        <p:nvGraphicFramePr>
          <p:cNvPr id="17" name="Tabelle 16">
            <a:extLst>
              <a:ext uri="{FF2B5EF4-FFF2-40B4-BE49-F238E27FC236}">
                <a16:creationId xmlns:a16="http://schemas.microsoft.com/office/drawing/2014/main" id="{620457D4-9885-419E-8B56-4ACB34502BC2}"/>
              </a:ext>
            </a:extLst>
          </p:cNvPr>
          <p:cNvGraphicFramePr>
            <a:graphicFrameLocks noGrp="1"/>
          </p:cNvGraphicFramePr>
          <p:nvPr>
            <p:extLst>
              <p:ext uri="{D42A27DB-BD31-4B8C-83A1-F6EECF244321}">
                <p14:modId xmlns:p14="http://schemas.microsoft.com/office/powerpoint/2010/main" val="639524192"/>
              </p:ext>
            </p:extLst>
          </p:nvPr>
        </p:nvGraphicFramePr>
        <p:xfrm>
          <a:off x="426623" y="2662556"/>
          <a:ext cx="5992813" cy="3718712"/>
        </p:xfrm>
        <a:graphic>
          <a:graphicData uri="http://schemas.openxmlformats.org/drawingml/2006/table">
            <a:tbl>
              <a:tblPr firstRow="1" bandRow="1">
                <a:tableStyleId>{5C22544A-7EE6-4342-B048-85BDC9FD1C3A}</a:tableStyleId>
              </a:tblPr>
              <a:tblGrid>
                <a:gridCol w="4222924">
                  <a:extLst>
                    <a:ext uri="{9D8B030D-6E8A-4147-A177-3AD203B41FA5}">
                      <a16:colId xmlns:a16="http://schemas.microsoft.com/office/drawing/2014/main" val="2910495496"/>
                    </a:ext>
                  </a:extLst>
                </a:gridCol>
                <a:gridCol w="648072">
                  <a:extLst>
                    <a:ext uri="{9D8B030D-6E8A-4147-A177-3AD203B41FA5}">
                      <a16:colId xmlns:a16="http://schemas.microsoft.com/office/drawing/2014/main" val="1216909012"/>
                    </a:ext>
                  </a:extLst>
                </a:gridCol>
                <a:gridCol w="576064">
                  <a:extLst>
                    <a:ext uri="{9D8B030D-6E8A-4147-A177-3AD203B41FA5}">
                      <a16:colId xmlns:a16="http://schemas.microsoft.com/office/drawing/2014/main" val="1144703914"/>
                    </a:ext>
                  </a:extLst>
                </a:gridCol>
                <a:gridCol w="545753">
                  <a:extLst>
                    <a:ext uri="{9D8B030D-6E8A-4147-A177-3AD203B41FA5}">
                      <a16:colId xmlns:a16="http://schemas.microsoft.com/office/drawing/2014/main" val="3923503331"/>
                    </a:ext>
                  </a:extLst>
                </a:gridCol>
              </a:tblGrid>
              <a:tr h="187916">
                <a:tc>
                  <a:txBody>
                    <a:bodyPr/>
                    <a:lstStyle/>
                    <a:p>
                      <a:pPr>
                        <a:lnSpc>
                          <a:spcPts val="500"/>
                        </a:lnSpc>
                      </a:pPr>
                      <a:r>
                        <a:rPr lang="de-DE" sz="800" b="0" dirty="0">
                          <a:solidFill>
                            <a:schemeClr val="tx1"/>
                          </a:solidFill>
                        </a:rPr>
                        <a:t>Sauerstoff inhalativ</a:t>
                      </a:r>
                    </a:p>
                  </a:txBody>
                  <a:tcPr marL="91441" marR="91441" marT="45649" marB="45649" anchor="ctr">
                    <a:solidFill>
                      <a:schemeClr val="accent1">
                        <a:lumMod val="20000"/>
                        <a:lumOff val="80000"/>
                      </a:scheme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2529252360"/>
                  </a:ext>
                </a:extLst>
              </a:tr>
              <a:tr h="188023">
                <a:tc>
                  <a:txBody>
                    <a:bodyPr/>
                    <a:lstStyle/>
                    <a:p>
                      <a:pPr>
                        <a:lnSpc>
                          <a:spcPts val="500"/>
                        </a:lnSpc>
                      </a:pPr>
                      <a:r>
                        <a:rPr lang="de-DE" sz="800" dirty="0"/>
                        <a:t>Vollelektrolyt-Lösung </a:t>
                      </a:r>
                      <a:r>
                        <a:rPr lang="de-DE" sz="800" dirty="0" err="1"/>
                        <a:t>i.v.</a:t>
                      </a:r>
                      <a:r>
                        <a:rPr lang="de-DE" sz="800" dirty="0"/>
                        <a:t>  (</a:t>
                      </a:r>
                      <a:r>
                        <a:rPr lang="de-DE" sz="800" dirty="0" err="1"/>
                        <a:t>i.o</a:t>
                      </a:r>
                      <a:r>
                        <a:rPr lang="de-DE" sz="800" dirty="0"/>
                        <a:t>. zusätzlich für NFS)</a:t>
                      </a:r>
                    </a:p>
                  </a:txBody>
                  <a:tcPr marL="91441" marR="91441" marT="45649" marB="45649" anchor="ctr"/>
                </a:tc>
                <a:tc>
                  <a:txBody>
                    <a:bodyPr/>
                    <a:lstStyle/>
                    <a:p>
                      <a:pPr algn="ctr">
                        <a:lnSpc>
                          <a:spcPts val="500"/>
                        </a:lnSpc>
                      </a:pPr>
                      <a:endParaRPr lang="de-DE" sz="800" dirty="0"/>
                    </a:p>
                  </a:txBody>
                  <a:tcPr marL="91441" marR="91441" marT="45649" marB="45649" anchor="ctr">
                    <a:solidFill>
                      <a:srgbClr val="FFFF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1354893465"/>
                  </a:ext>
                </a:extLst>
              </a:tr>
              <a:tr h="171174">
                <a:tc>
                  <a:txBody>
                    <a:bodyPr/>
                    <a:lstStyle/>
                    <a:p>
                      <a:pPr>
                        <a:lnSpc>
                          <a:spcPts val="500"/>
                        </a:lnSpc>
                      </a:pPr>
                      <a:r>
                        <a:rPr lang="de-DE" sz="800" dirty="0"/>
                        <a:t>Acetylsalicylsäure</a:t>
                      </a:r>
                      <a:r>
                        <a:rPr lang="de-DE" sz="800" baseline="0" dirty="0"/>
                        <a:t> </a:t>
                      </a:r>
                      <a:r>
                        <a:rPr lang="de-DE" sz="800" baseline="0" dirty="0" err="1"/>
                        <a:t>p.o</a:t>
                      </a:r>
                      <a:r>
                        <a:rPr lang="de-DE" sz="800" baseline="0" dirty="0"/>
                        <a:t>./</a:t>
                      </a:r>
                      <a:r>
                        <a:rPr lang="de-DE" sz="800" baseline="0" dirty="0" err="1"/>
                        <a:t>i.v.</a:t>
                      </a:r>
                      <a:r>
                        <a:rPr lang="de-DE" sz="800" dirty="0"/>
                        <a:t> </a:t>
                      </a: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FF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234765633"/>
                  </a:ext>
                </a:extLst>
              </a:tr>
              <a:tr h="171174">
                <a:tc>
                  <a:txBody>
                    <a:bodyPr/>
                    <a:lstStyle/>
                    <a:p>
                      <a:pPr>
                        <a:lnSpc>
                          <a:spcPts val="500"/>
                        </a:lnSpc>
                      </a:pPr>
                      <a:r>
                        <a:rPr lang="de-DE" sz="800" dirty="0"/>
                        <a:t>Adrenalin </a:t>
                      </a:r>
                      <a:r>
                        <a:rPr lang="de-DE" sz="800" dirty="0" err="1"/>
                        <a:t>i.v.</a:t>
                      </a:r>
                      <a:r>
                        <a:rPr lang="de-DE" sz="800" dirty="0"/>
                        <a:t>/i. o./p. </a:t>
                      </a:r>
                      <a:r>
                        <a:rPr lang="de-DE" sz="800" dirty="0" err="1"/>
                        <a:t>inf.</a:t>
                      </a:r>
                      <a:r>
                        <a:rPr lang="de-DE" sz="800" dirty="0"/>
                        <a:t>/i. m./</a:t>
                      </a:r>
                      <a:r>
                        <a:rPr lang="de-DE" sz="800" dirty="0" err="1"/>
                        <a:t>inh.</a:t>
                      </a:r>
                      <a:r>
                        <a:rPr lang="de-DE" sz="800" baseline="0" dirty="0"/>
                        <a:t> </a:t>
                      </a:r>
                      <a:r>
                        <a:rPr lang="de-DE" sz="800" dirty="0"/>
                        <a:t>bei  </a:t>
                      </a:r>
                      <a:r>
                        <a:rPr lang="de-DE" sz="800" dirty="0" err="1"/>
                        <a:t>Anaphylaxe</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r>
                        <a:rPr lang="de-DE" sz="800" dirty="0" err="1"/>
                        <a:t>inh.</a:t>
                      </a:r>
                      <a:r>
                        <a:rPr lang="de-DE" sz="800" dirty="0"/>
                        <a:t>/</a:t>
                      </a:r>
                      <a:r>
                        <a:rPr lang="de-DE" sz="800" dirty="0" err="1"/>
                        <a:t>i.m</a:t>
                      </a:r>
                      <a:endParaRPr lang="de-DE" sz="800" dirty="0"/>
                    </a:p>
                  </a:txBody>
                  <a:tcPr marL="91441" marR="91441" marT="45649" marB="45649" anchor="ctr">
                    <a:solidFill>
                      <a:srgbClr val="FFFF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1194696417"/>
                  </a:ext>
                </a:extLst>
              </a:tr>
              <a:tr h="171174">
                <a:tc>
                  <a:txBody>
                    <a:bodyPr/>
                    <a:lstStyle/>
                    <a:p>
                      <a:pPr>
                        <a:lnSpc>
                          <a:spcPts val="500"/>
                        </a:lnSpc>
                      </a:pPr>
                      <a:r>
                        <a:rPr lang="de-DE" sz="800" dirty="0"/>
                        <a:t>Adrenalin </a:t>
                      </a:r>
                      <a:r>
                        <a:rPr lang="de-DE" sz="800" dirty="0" err="1"/>
                        <a:t>i.v.</a:t>
                      </a:r>
                      <a:r>
                        <a:rPr lang="de-DE" sz="800" baseline="0" dirty="0"/>
                        <a:t> bei Reanimation</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00B05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1993286164"/>
                  </a:ext>
                </a:extLst>
              </a:tr>
              <a:tr h="214702">
                <a:tc>
                  <a:txBody>
                    <a:bodyPr/>
                    <a:lstStyle/>
                    <a:p>
                      <a:pPr>
                        <a:lnSpc>
                          <a:spcPts val="500"/>
                        </a:lnSpc>
                      </a:pPr>
                      <a:r>
                        <a:rPr lang="de-DE" sz="800" dirty="0" err="1"/>
                        <a:t>Amiodaron</a:t>
                      </a:r>
                      <a:r>
                        <a:rPr lang="de-DE" sz="800" dirty="0"/>
                        <a:t> </a:t>
                      </a:r>
                      <a:r>
                        <a:rPr lang="de-DE" sz="800" dirty="0" err="1"/>
                        <a:t>i.v.</a:t>
                      </a:r>
                      <a:r>
                        <a:rPr lang="de-DE" sz="800" dirty="0"/>
                        <a:t> / </a:t>
                      </a:r>
                      <a:r>
                        <a:rPr lang="de-DE" sz="800" dirty="0" err="1"/>
                        <a:t>i.o</a:t>
                      </a:r>
                      <a:r>
                        <a:rPr lang="de-DE" sz="800" dirty="0"/>
                        <a:t>. bei Reanimation</a:t>
                      </a: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FF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1347222769"/>
                  </a:ext>
                </a:extLst>
              </a:tr>
              <a:tr h="171174">
                <a:tc>
                  <a:txBody>
                    <a:bodyPr/>
                    <a:lstStyle/>
                    <a:p>
                      <a:pPr>
                        <a:lnSpc>
                          <a:spcPts val="500"/>
                        </a:lnSpc>
                      </a:pPr>
                      <a:r>
                        <a:rPr lang="de-DE" sz="800" b="0" dirty="0">
                          <a:solidFill>
                            <a:schemeClr val="tx1"/>
                          </a:solidFill>
                        </a:rPr>
                        <a:t>Atropin</a:t>
                      </a:r>
                      <a:r>
                        <a:rPr lang="de-DE" sz="800" b="0" baseline="0" dirty="0">
                          <a:solidFill>
                            <a:schemeClr val="tx1"/>
                          </a:solidFill>
                        </a:rPr>
                        <a:t> </a:t>
                      </a:r>
                      <a:r>
                        <a:rPr lang="de-DE" sz="800" b="0" baseline="0" dirty="0" err="1">
                          <a:solidFill>
                            <a:schemeClr val="tx1"/>
                          </a:solidFill>
                        </a:rPr>
                        <a:t>i.v.</a:t>
                      </a:r>
                      <a:endParaRPr lang="de-DE" sz="800" b="0" dirty="0">
                        <a:solidFill>
                          <a:schemeClr val="tx1"/>
                        </a:solidFill>
                      </a:endParaRP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2331895193"/>
                  </a:ext>
                </a:extLst>
              </a:tr>
              <a:tr h="171174">
                <a:tc>
                  <a:txBody>
                    <a:bodyPr/>
                    <a:lstStyle/>
                    <a:p>
                      <a:pPr>
                        <a:lnSpc>
                          <a:spcPts val="500"/>
                        </a:lnSpc>
                      </a:pPr>
                      <a:r>
                        <a:rPr lang="de-DE" sz="800" b="0" dirty="0" err="1">
                          <a:solidFill>
                            <a:schemeClr val="tx1"/>
                          </a:solidFill>
                        </a:rPr>
                        <a:t>Butylscopolamin</a:t>
                      </a:r>
                      <a:r>
                        <a:rPr lang="de-DE" sz="800" b="0" baseline="0" dirty="0">
                          <a:solidFill>
                            <a:schemeClr val="tx1"/>
                          </a:solidFill>
                        </a:rPr>
                        <a:t> </a:t>
                      </a:r>
                      <a:r>
                        <a:rPr lang="de-DE" sz="800" b="0" baseline="0" dirty="0" err="1">
                          <a:solidFill>
                            <a:schemeClr val="tx1"/>
                          </a:solidFill>
                        </a:rPr>
                        <a:t>i.v.</a:t>
                      </a:r>
                      <a:r>
                        <a:rPr lang="de-DE" sz="800" b="0" baseline="0" dirty="0">
                          <a:solidFill>
                            <a:schemeClr val="tx1"/>
                          </a:solidFill>
                        </a:rPr>
                        <a:t>/p. </a:t>
                      </a:r>
                      <a:r>
                        <a:rPr lang="de-DE" sz="800" b="0" baseline="0" dirty="0" err="1">
                          <a:solidFill>
                            <a:schemeClr val="tx1"/>
                          </a:solidFill>
                        </a:rPr>
                        <a:t>inf.</a:t>
                      </a:r>
                      <a:endParaRPr lang="de-DE" sz="800" b="0" dirty="0">
                        <a:solidFill>
                          <a:schemeClr val="tx1"/>
                        </a:solidFill>
                      </a:endParaRP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618436600"/>
                  </a:ext>
                </a:extLst>
              </a:tr>
              <a:tr h="171174">
                <a:tc>
                  <a:txBody>
                    <a:bodyPr/>
                    <a:lstStyle/>
                    <a:p>
                      <a:pPr>
                        <a:lnSpc>
                          <a:spcPts val="500"/>
                        </a:lnSpc>
                      </a:pPr>
                      <a:r>
                        <a:rPr lang="de-DE" sz="800" dirty="0" err="1"/>
                        <a:t>Cefuroxim</a:t>
                      </a:r>
                      <a:r>
                        <a:rPr lang="de-DE" sz="800" dirty="0"/>
                        <a:t> </a:t>
                      </a:r>
                      <a:r>
                        <a:rPr lang="de-DE" sz="800" dirty="0" err="1"/>
                        <a:t>i.v.</a:t>
                      </a:r>
                      <a:r>
                        <a:rPr lang="de-DE" sz="800" dirty="0"/>
                        <a:t>/p.inf.</a:t>
                      </a: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3579758456"/>
                  </a:ext>
                </a:extLst>
              </a:tr>
              <a:tr h="171174">
                <a:tc>
                  <a:txBody>
                    <a:bodyPr/>
                    <a:lstStyle/>
                    <a:p>
                      <a:pPr>
                        <a:lnSpc>
                          <a:spcPts val="500"/>
                        </a:lnSpc>
                      </a:pPr>
                      <a:r>
                        <a:rPr lang="de-DE" sz="800" dirty="0" err="1"/>
                        <a:t>Clemastin</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1926790594"/>
                  </a:ext>
                </a:extLst>
              </a:tr>
              <a:tr h="171174">
                <a:tc>
                  <a:txBody>
                    <a:bodyPr/>
                    <a:lstStyle/>
                    <a:p>
                      <a:pPr>
                        <a:lnSpc>
                          <a:spcPts val="500"/>
                        </a:lnSpc>
                      </a:pPr>
                      <a:r>
                        <a:rPr lang="de-DE" sz="800" dirty="0"/>
                        <a:t>Diazepam nur in GF</a:t>
                      </a: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3051309813"/>
                  </a:ext>
                </a:extLst>
              </a:tr>
              <a:tr h="171174">
                <a:tc>
                  <a:txBody>
                    <a:bodyPr/>
                    <a:lstStyle/>
                    <a:p>
                      <a:pPr>
                        <a:lnSpc>
                          <a:spcPts val="500"/>
                        </a:lnSpc>
                      </a:pPr>
                      <a:r>
                        <a:rPr lang="de-DE" sz="800" dirty="0" err="1"/>
                        <a:t>Dimenhydrinat</a:t>
                      </a:r>
                      <a:r>
                        <a:rPr lang="de-DE" sz="800" dirty="0"/>
                        <a:t> </a:t>
                      </a:r>
                      <a:r>
                        <a:rPr lang="de-DE" sz="800" dirty="0" err="1"/>
                        <a:t>i.v.</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4170744089"/>
                  </a:ext>
                </a:extLst>
              </a:tr>
              <a:tr h="171174">
                <a:tc>
                  <a:txBody>
                    <a:bodyPr/>
                    <a:lstStyle/>
                    <a:p>
                      <a:pPr>
                        <a:lnSpc>
                          <a:spcPts val="500"/>
                        </a:lnSpc>
                      </a:pPr>
                      <a:r>
                        <a:rPr lang="de-DE" sz="800" b="0" dirty="0" err="1">
                          <a:solidFill>
                            <a:schemeClr val="tx1"/>
                          </a:solidFill>
                        </a:rPr>
                        <a:t>Esketamin</a:t>
                      </a:r>
                      <a:endParaRPr lang="de-DE" sz="800" b="0" dirty="0">
                        <a:solidFill>
                          <a:schemeClr val="tx1"/>
                        </a:solidFill>
                      </a:endParaRP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1750464003"/>
                  </a:ext>
                </a:extLst>
              </a:tr>
              <a:tr h="171174">
                <a:tc>
                  <a:txBody>
                    <a:bodyPr/>
                    <a:lstStyle/>
                    <a:p>
                      <a:pPr>
                        <a:lnSpc>
                          <a:spcPts val="500"/>
                        </a:lnSpc>
                      </a:pPr>
                      <a:r>
                        <a:rPr lang="de-DE" sz="800" dirty="0"/>
                        <a:t>Furosemid </a:t>
                      </a:r>
                      <a:r>
                        <a:rPr lang="de-DE" sz="800" dirty="0" err="1"/>
                        <a:t>i.v.</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3793785961"/>
                  </a:ext>
                </a:extLst>
              </a:tr>
              <a:tr h="171174">
                <a:tc>
                  <a:txBody>
                    <a:bodyPr/>
                    <a:lstStyle/>
                    <a:p>
                      <a:pPr>
                        <a:lnSpc>
                          <a:spcPts val="500"/>
                        </a:lnSpc>
                      </a:pPr>
                      <a:r>
                        <a:rPr lang="de-DE" sz="800" dirty="0"/>
                        <a:t>Glucose 20% </a:t>
                      </a:r>
                      <a:r>
                        <a:rPr lang="de-DE" sz="800" dirty="0" err="1"/>
                        <a:t>i.v.</a:t>
                      </a:r>
                      <a:r>
                        <a:rPr lang="de-DE" sz="800" dirty="0"/>
                        <a:t> </a:t>
                      </a:r>
                    </a:p>
                  </a:txBody>
                  <a:tcPr marL="91441" marR="91441" marT="45649" marB="45649" anchor="ctr"/>
                </a:tc>
                <a:tc>
                  <a:txBody>
                    <a:bodyPr/>
                    <a:lstStyle/>
                    <a:p>
                      <a:pPr algn="ctr">
                        <a:lnSpc>
                          <a:spcPts val="500"/>
                        </a:lnSpc>
                      </a:pPr>
                      <a:endParaRPr lang="de-DE" sz="800" dirty="0"/>
                    </a:p>
                  </a:txBody>
                  <a:tcPr marL="91441" marR="91441" marT="45649" marB="45649" anchor="ctr">
                    <a:solidFill>
                      <a:srgbClr val="00B05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500728122"/>
                  </a:ext>
                </a:extLst>
              </a:tr>
              <a:tr h="218113">
                <a:tc>
                  <a:txBody>
                    <a:bodyPr/>
                    <a:lstStyle/>
                    <a:p>
                      <a:pPr>
                        <a:lnSpc>
                          <a:spcPts val="500"/>
                        </a:lnSpc>
                      </a:pPr>
                      <a:r>
                        <a:rPr lang="de-DE" sz="800" dirty="0" err="1"/>
                        <a:t>Glyceroltrinitrat</a:t>
                      </a:r>
                      <a:r>
                        <a:rPr lang="de-DE" sz="800" baseline="0" dirty="0"/>
                        <a:t> </a:t>
                      </a:r>
                      <a:r>
                        <a:rPr lang="de-DE" sz="800" baseline="0" dirty="0" err="1"/>
                        <a:t>s.l</a:t>
                      </a:r>
                      <a:r>
                        <a:rPr lang="de-DE" sz="800" baseline="0" dirty="0"/>
                        <a:t>.</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FF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3049076410"/>
                  </a:ext>
                </a:extLst>
              </a:tr>
              <a:tr h="171174">
                <a:tc>
                  <a:txBody>
                    <a:bodyPr/>
                    <a:lstStyle/>
                    <a:p>
                      <a:pPr>
                        <a:lnSpc>
                          <a:spcPts val="500"/>
                        </a:lnSpc>
                      </a:pPr>
                      <a:r>
                        <a:rPr lang="de-DE" sz="800" b="0" dirty="0">
                          <a:solidFill>
                            <a:schemeClr val="tx1"/>
                          </a:solidFill>
                        </a:rPr>
                        <a:t>Heparin </a:t>
                      </a:r>
                      <a:r>
                        <a:rPr lang="de-DE" sz="800" b="0" dirty="0" err="1">
                          <a:solidFill>
                            <a:schemeClr val="tx1"/>
                          </a:solidFill>
                        </a:rPr>
                        <a:t>i.v.</a:t>
                      </a:r>
                      <a:endParaRPr lang="de-DE" sz="800" b="0" dirty="0">
                        <a:solidFill>
                          <a:schemeClr val="tx1"/>
                        </a:solidFill>
                      </a:endParaRP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91697353"/>
                  </a:ext>
                </a:extLst>
              </a:tr>
              <a:tr h="171174">
                <a:tc>
                  <a:txBody>
                    <a:bodyPr/>
                    <a:lstStyle/>
                    <a:p>
                      <a:pPr>
                        <a:lnSpc>
                          <a:spcPts val="500"/>
                        </a:lnSpc>
                      </a:pPr>
                      <a:r>
                        <a:rPr lang="de-DE" sz="800" dirty="0"/>
                        <a:t>Ibuprofen</a:t>
                      </a:r>
                      <a:r>
                        <a:rPr lang="de-DE" sz="800" baseline="0" dirty="0"/>
                        <a:t> </a:t>
                      </a:r>
                      <a:r>
                        <a:rPr lang="de-DE" sz="800" baseline="0" dirty="0" err="1"/>
                        <a:t>i.v.</a:t>
                      </a:r>
                      <a:r>
                        <a:rPr lang="de-DE" sz="800" baseline="0" dirty="0"/>
                        <a:t>/p.inf.</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49804"/>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2512134303"/>
                  </a:ext>
                </a:extLst>
              </a:tr>
              <a:tr h="171174">
                <a:tc>
                  <a:txBody>
                    <a:bodyPr/>
                    <a:lstStyle/>
                    <a:p>
                      <a:pPr>
                        <a:lnSpc>
                          <a:spcPts val="500"/>
                        </a:lnSpc>
                      </a:pPr>
                      <a:r>
                        <a:rPr lang="de-DE" sz="800" dirty="0" err="1"/>
                        <a:t>Ipratropriumbromid</a:t>
                      </a:r>
                      <a:r>
                        <a:rPr lang="de-DE" sz="800" baseline="0" dirty="0"/>
                        <a:t> </a:t>
                      </a:r>
                      <a:r>
                        <a:rPr lang="de-DE" sz="800" baseline="0" dirty="0" err="1"/>
                        <a:t>inhal</a:t>
                      </a:r>
                      <a:r>
                        <a:rPr lang="de-DE" sz="800" baseline="0" dirty="0"/>
                        <a:t>.</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FF00">
                        <a:alpha val="50000"/>
                      </a:srgbClr>
                    </a:solidFill>
                  </a:tcPr>
                </a:tc>
                <a:tc>
                  <a:txBody>
                    <a:bodyPr/>
                    <a:lstStyle/>
                    <a:p>
                      <a:pPr algn="ctr">
                        <a:lnSpc>
                          <a:spcPts val="500"/>
                        </a:lnSpc>
                      </a:pPr>
                      <a:endParaRPr lang="de-DE" sz="800" dirty="0"/>
                    </a:p>
                  </a:txBody>
                  <a:tcPr marL="91441" marR="91441" marT="45649" marB="45649" anchor="ctr">
                    <a:solidFill>
                      <a:srgbClr val="00B050">
                        <a:alpha val="49804"/>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729045957"/>
                  </a:ext>
                </a:extLst>
              </a:tr>
              <a:tr h="171174">
                <a:tc>
                  <a:txBody>
                    <a:bodyPr/>
                    <a:lstStyle/>
                    <a:p>
                      <a:pPr>
                        <a:lnSpc>
                          <a:spcPts val="500"/>
                        </a:lnSpc>
                      </a:pPr>
                      <a:r>
                        <a:rPr lang="de-DE" sz="800" dirty="0" err="1"/>
                        <a:t>Metamizol</a:t>
                      </a:r>
                      <a:r>
                        <a:rPr lang="de-DE" sz="800" dirty="0"/>
                        <a:t> nur GF</a:t>
                      </a:r>
                    </a:p>
                  </a:txBody>
                  <a:tcPr marL="91441" marR="91441" marT="45649" marB="45649" anchor="ctr"/>
                </a:tc>
                <a:tc>
                  <a:txBody>
                    <a:bodyPr/>
                    <a:lstStyle/>
                    <a:p>
                      <a:pPr algn="ctr">
                        <a:lnSpc>
                          <a:spcPts val="500"/>
                        </a:lnSpc>
                      </a:pPr>
                      <a:endParaRPr lang="de-DE" sz="800" dirty="0"/>
                    </a:p>
                  </a:txBody>
                  <a:tcPr marL="91441" marR="91441" marT="45649" marB="45649" anchor="ctr">
                    <a:solidFill>
                      <a:srgbClr val="FF0000">
                        <a:alpha val="50000"/>
                      </a:srgbClr>
                    </a:solidFill>
                  </a:tcPr>
                </a:tc>
                <a:tc>
                  <a:txBody>
                    <a:bodyPr/>
                    <a:lstStyle/>
                    <a:p>
                      <a:pPr algn="ctr">
                        <a:lnSpc>
                          <a:spcPts val="500"/>
                        </a:lnSpc>
                      </a:pPr>
                      <a:endParaRPr lang="de-DE" sz="800" dirty="0"/>
                    </a:p>
                  </a:txBody>
                  <a:tcPr marL="91441" marR="91441" marT="45649" marB="45649" anchor="ctr">
                    <a:solidFill>
                      <a:srgbClr val="FF0000">
                        <a:alpha val="49804"/>
                      </a:srgbClr>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3856859330"/>
                  </a:ext>
                </a:extLst>
              </a:tr>
              <a:tr h="171174">
                <a:tc>
                  <a:txBody>
                    <a:bodyPr/>
                    <a:lstStyle/>
                    <a:p>
                      <a:pPr>
                        <a:lnSpc>
                          <a:spcPts val="500"/>
                        </a:lnSpc>
                      </a:pPr>
                      <a:r>
                        <a:rPr lang="de-DE" sz="800" dirty="0" err="1"/>
                        <a:t>Midazolam</a:t>
                      </a:r>
                      <a:r>
                        <a:rPr lang="de-DE" sz="800" dirty="0"/>
                        <a:t> nasal/</a:t>
                      </a:r>
                      <a:r>
                        <a:rPr lang="de-DE" sz="800" dirty="0" err="1"/>
                        <a:t>i.m</a:t>
                      </a:r>
                      <a:r>
                        <a:rPr lang="de-DE" sz="800" dirty="0"/>
                        <a:t>./</a:t>
                      </a:r>
                      <a:r>
                        <a:rPr lang="de-DE" sz="800"/>
                        <a:t>buccal</a:t>
                      </a:r>
                      <a:endParaRPr lang="de-DE" sz="800" dirty="0"/>
                    </a:p>
                  </a:txBody>
                  <a:tcPr marL="91441" marR="91441" marT="45649" marB="45649" anchor="ctr"/>
                </a:tc>
                <a:tc>
                  <a:txBody>
                    <a:bodyPr/>
                    <a:lstStyle/>
                    <a:p>
                      <a:pPr algn="ctr">
                        <a:lnSpc>
                          <a:spcPts val="500"/>
                        </a:lnSpc>
                      </a:pPr>
                      <a:endParaRPr lang="de-DE" sz="800" dirty="0"/>
                    </a:p>
                  </a:txBody>
                  <a:tcPr marL="91441" marR="91441" marT="45649" marB="45649" anchor="ctr">
                    <a:solidFill>
                      <a:srgbClr val="FFFF00"/>
                    </a:solidFill>
                  </a:tcPr>
                </a:tc>
                <a:tc>
                  <a:txBody>
                    <a:bodyPr/>
                    <a:lstStyle/>
                    <a:p>
                      <a:pPr algn="ctr">
                        <a:lnSpc>
                          <a:spcPts val="500"/>
                        </a:lnSpc>
                      </a:pPr>
                      <a:endParaRPr lang="de-DE" sz="800" dirty="0"/>
                    </a:p>
                  </a:txBody>
                  <a:tcPr marL="91441" marR="91441" marT="45649" marB="45649" anchor="ctr">
                    <a:solidFill>
                      <a:srgbClr val="FFFF00"/>
                    </a:solidFill>
                  </a:tcPr>
                </a:tc>
                <a:tc>
                  <a:txBody>
                    <a:bodyPr/>
                    <a:lstStyle/>
                    <a:p>
                      <a:pPr algn="ctr">
                        <a:lnSpc>
                          <a:spcPts val="500"/>
                        </a:lnSpc>
                      </a:pPr>
                      <a:endParaRPr lang="de-DE" sz="800" dirty="0"/>
                    </a:p>
                  </a:txBody>
                  <a:tcPr marL="91441" marR="91441" marT="45649" marB="45649" anchor="ctr">
                    <a:solidFill>
                      <a:srgbClr val="00B050">
                        <a:alpha val="50000"/>
                      </a:srgbClr>
                    </a:solidFill>
                  </a:tcPr>
                </a:tc>
                <a:extLst>
                  <a:ext uri="{0D108BD9-81ED-4DB2-BD59-A6C34878D82A}">
                    <a16:rowId xmlns:a16="http://schemas.microsoft.com/office/drawing/2014/main" val="4165419232"/>
                  </a:ext>
                </a:extLst>
              </a:tr>
            </a:tbl>
          </a:graphicData>
        </a:graphic>
      </p:graphicFrame>
      <p:sp>
        <p:nvSpPr>
          <p:cNvPr id="18" name="Rectangle 1">
            <a:extLst>
              <a:ext uri="{FF2B5EF4-FFF2-40B4-BE49-F238E27FC236}">
                <a16:creationId xmlns:a16="http://schemas.microsoft.com/office/drawing/2014/main" id="{C9B6D64F-F40C-4A2D-9EAC-17788EC3B717}"/>
              </a:ext>
            </a:extLst>
          </p:cNvPr>
          <p:cNvSpPr>
            <a:spLocks noGrp="1" noChangeArrowheads="1"/>
          </p:cNvSpPr>
          <p:nvPr>
            <p:ph type="title"/>
          </p:nvPr>
        </p:nvSpPr>
        <p:spPr>
          <a:xfrm>
            <a:off x="116632" y="91315"/>
            <a:ext cx="6552727" cy="646331"/>
          </a:xfrm>
          <a:ln w="9525">
            <a:noFill/>
            <a:miter lim="800000"/>
            <a:headEnd/>
            <a:tailEn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altLang="de-DE" sz="1800" b="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Kompetenzen im Rettungsdienst Braunschweig, Wolfenbüttel, Gifhorn und Wolfsburg</a:t>
            </a:r>
            <a:endParaRPr lang="de-DE" altLang="de-DE" sz="1800" dirty="0">
              <a:ea typeface="Arial" panose="020B0604020202020204" pitchFamily="34" charset="0"/>
              <a:cs typeface="Times New Roman" panose="02020603050405020304" pitchFamily="18" charset="0"/>
            </a:endParaRPr>
          </a:p>
        </p:txBody>
      </p:sp>
      <p:grpSp>
        <p:nvGrpSpPr>
          <p:cNvPr id="2" name="Gruppieren 1"/>
          <p:cNvGrpSpPr/>
          <p:nvPr/>
        </p:nvGrpSpPr>
        <p:grpSpPr>
          <a:xfrm>
            <a:off x="322918" y="731780"/>
            <a:ext cx="6066313" cy="1100958"/>
            <a:chOff x="322918" y="731780"/>
            <a:chExt cx="6066313" cy="1100958"/>
          </a:xfrm>
        </p:grpSpPr>
        <p:pic>
          <p:nvPicPr>
            <p:cNvPr id="14" name="Grafik 4">
              <a:extLst>
                <a:ext uri="{FF2B5EF4-FFF2-40B4-BE49-F238E27FC236}">
                  <a16:creationId xmlns:a16="http://schemas.microsoft.com/office/drawing/2014/main" id="{CB57DA3F-D580-4BEB-86BA-0103B6C412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55678" y="753346"/>
              <a:ext cx="949525" cy="1079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Grafik 14"/>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322918" y="731780"/>
              <a:ext cx="2045431" cy="528657"/>
            </a:xfrm>
            <a:prstGeom prst="rect">
              <a:avLst/>
            </a:prstGeom>
            <a:ln>
              <a:solidFill>
                <a:schemeClr val="tx1"/>
              </a:solidFill>
            </a:ln>
          </p:spPr>
        </p:pic>
        <p:pic>
          <p:nvPicPr>
            <p:cNvPr id="22" name="Grafik 1" descr="image00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918" y="1374352"/>
              <a:ext cx="2244935" cy="433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Grafik 22"/>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025849" y="731780"/>
              <a:ext cx="2363382" cy="681697"/>
            </a:xfrm>
            <a:prstGeom prst="rect">
              <a:avLst/>
            </a:prstGeom>
          </p:spPr>
        </p:pic>
      </p:grpSp>
      <p:sp>
        <p:nvSpPr>
          <p:cNvPr id="3" name="Fußzeilenplatzhalter 2"/>
          <p:cNvSpPr>
            <a:spLocks noGrp="1"/>
          </p:cNvSpPr>
          <p:nvPr>
            <p:ph type="ftr" sz="quarter" idx="11"/>
          </p:nvPr>
        </p:nvSpPr>
        <p:spPr>
          <a:xfrm>
            <a:off x="414221" y="8736517"/>
            <a:ext cx="5903359" cy="272801"/>
          </a:xfrm>
        </p:spPr>
        <p:txBody>
          <a:bodyPr/>
          <a:lstStyle/>
          <a:p>
            <a:pPr>
              <a:defRPr/>
            </a:pPr>
            <a:r>
              <a:rPr lang="de-DE" dirty="0"/>
              <a:t>Version 1.1 2026   Die Ärztliche Leitungen Rettungsdienst BS / WF / GF / WOB</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a:extLst>
              <a:ext uri="{FF2B5EF4-FFF2-40B4-BE49-F238E27FC236}">
                <a16:creationId xmlns:a16="http://schemas.microsoft.com/office/drawing/2014/main" id="{F8956B3C-8765-4829-806D-19408AE6864F}"/>
              </a:ext>
            </a:extLst>
          </p:cNvPr>
          <p:cNvGraphicFramePr>
            <a:graphicFrameLocks noGrp="1"/>
          </p:cNvGraphicFramePr>
          <p:nvPr>
            <p:extLst>
              <p:ext uri="{D42A27DB-BD31-4B8C-83A1-F6EECF244321}">
                <p14:modId xmlns:p14="http://schemas.microsoft.com/office/powerpoint/2010/main" val="1498381631"/>
              </p:ext>
            </p:extLst>
          </p:nvPr>
        </p:nvGraphicFramePr>
        <p:xfrm>
          <a:off x="341920" y="2081140"/>
          <a:ext cx="5992812" cy="2011680"/>
        </p:xfrm>
        <a:graphic>
          <a:graphicData uri="http://schemas.openxmlformats.org/drawingml/2006/table">
            <a:tbl>
              <a:tblPr firstRow="1" bandRow="1">
                <a:tableStyleId>{5C22544A-7EE6-4342-B048-85BDC9FD1C3A}</a:tableStyleId>
              </a:tblPr>
              <a:tblGrid>
                <a:gridCol w="1054571">
                  <a:extLst>
                    <a:ext uri="{9D8B030D-6E8A-4147-A177-3AD203B41FA5}">
                      <a16:colId xmlns:a16="http://schemas.microsoft.com/office/drawing/2014/main" val="2875245709"/>
                    </a:ext>
                  </a:extLst>
                </a:gridCol>
                <a:gridCol w="1944216">
                  <a:extLst>
                    <a:ext uri="{9D8B030D-6E8A-4147-A177-3AD203B41FA5}">
                      <a16:colId xmlns:a16="http://schemas.microsoft.com/office/drawing/2014/main" val="3720004777"/>
                    </a:ext>
                  </a:extLst>
                </a:gridCol>
                <a:gridCol w="2994025">
                  <a:extLst>
                    <a:ext uri="{9D8B030D-6E8A-4147-A177-3AD203B41FA5}">
                      <a16:colId xmlns:a16="http://schemas.microsoft.com/office/drawing/2014/main" val="639432787"/>
                    </a:ext>
                  </a:extLst>
                </a:gridCol>
              </a:tblGrid>
              <a:tr h="359196">
                <a:tc>
                  <a:txBody>
                    <a:bodyPr/>
                    <a:lstStyle/>
                    <a:p>
                      <a:r>
                        <a:rPr lang="de-DE" dirty="0">
                          <a:solidFill>
                            <a:schemeClr val="bg1"/>
                          </a:solidFill>
                        </a:rPr>
                        <a:t>Farbcode</a:t>
                      </a:r>
                    </a:p>
                  </a:txBody>
                  <a:tcPr/>
                </a:tc>
                <a:tc>
                  <a:txBody>
                    <a:bodyPr/>
                    <a:lstStyle/>
                    <a:p>
                      <a:r>
                        <a:rPr lang="de-DE" dirty="0"/>
                        <a:t>Maßnahme</a:t>
                      </a:r>
                    </a:p>
                  </a:txBody>
                  <a:tcPr/>
                </a:tc>
                <a:tc>
                  <a:txBody>
                    <a:bodyPr/>
                    <a:lstStyle/>
                    <a:p>
                      <a:r>
                        <a:rPr lang="de-DE" dirty="0"/>
                        <a:t>Erläuterung / Voraussetzung</a:t>
                      </a:r>
                    </a:p>
                  </a:txBody>
                  <a:tcPr/>
                </a:tc>
                <a:extLst>
                  <a:ext uri="{0D108BD9-81ED-4DB2-BD59-A6C34878D82A}">
                    <a16:rowId xmlns:a16="http://schemas.microsoft.com/office/drawing/2014/main" val="1474814978"/>
                  </a:ext>
                </a:extLst>
              </a:tr>
              <a:tr h="359196">
                <a:tc>
                  <a:txBody>
                    <a:bodyPr/>
                    <a:lstStyle/>
                    <a:p>
                      <a:endParaRPr lang="de-DE" dirty="0"/>
                    </a:p>
                  </a:txBody>
                  <a:tcPr>
                    <a:solidFill>
                      <a:srgbClr val="FF0000"/>
                    </a:solidFill>
                  </a:tcPr>
                </a:tc>
                <a:tc>
                  <a:txBody>
                    <a:bodyPr/>
                    <a:lstStyle/>
                    <a:p>
                      <a:r>
                        <a:rPr lang="de-DE" dirty="0"/>
                        <a:t>nicht delegiert</a:t>
                      </a:r>
                    </a:p>
                  </a:txBody>
                  <a:tcPr anchor="ctr"/>
                </a:tc>
                <a:tc>
                  <a:txBody>
                    <a:bodyPr/>
                    <a:lstStyle/>
                    <a:p>
                      <a:r>
                        <a:rPr lang="de-DE" dirty="0"/>
                        <a:t>keine Delegation durch ÄLRD</a:t>
                      </a:r>
                    </a:p>
                  </a:txBody>
                  <a:tcPr anchor="ctr"/>
                </a:tc>
                <a:extLst>
                  <a:ext uri="{0D108BD9-81ED-4DB2-BD59-A6C34878D82A}">
                    <a16:rowId xmlns:a16="http://schemas.microsoft.com/office/drawing/2014/main" val="886399644"/>
                  </a:ext>
                </a:extLst>
              </a:tr>
              <a:tr h="359196">
                <a:tc>
                  <a:txBody>
                    <a:bodyPr/>
                    <a:lstStyle/>
                    <a:p>
                      <a:endParaRPr lang="de-DE" dirty="0"/>
                    </a:p>
                  </a:txBody>
                  <a:tcPr>
                    <a:solidFill>
                      <a:srgbClr val="FFFF00"/>
                    </a:solidFill>
                  </a:tcPr>
                </a:tc>
                <a:tc>
                  <a:txBody>
                    <a:bodyPr/>
                    <a:lstStyle/>
                    <a:p>
                      <a:r>
                        <a:rPr lang="de-DE" dirty="0"/>
                        <a:t>bedingt delegiert</a:t>
                      </a:r>
                    </a:p>
                  </a:txBody>
                  <a:tcPr anchor="ctr"/>
                </a:tc>
                <a:tc>
                  <a:txBody>
                    <a:bodyPr/>
                    <a:lstStyle/>
                    <a:p>
                      <a:r>
                        <a:rPr lang="de-DE" dirty="0"/>
                        <a:t>dringende Indikation, </a:t>
                      </a:r>
                    </a:p>
                    <a:p>
                      <a:r>
                        <a:rPr lang="de-DE" dirty="0"/>
                        <a:t>Maßnahme wird beherrscht</a:t>
                      </a:r>
                    </a:p>
                  </a:txBody>
                  <a:tcPr anchor="ctr"/>
                </a:tc>
                <a:extLst>
                  <a:ext uri="{0D108BD9-81ED-4DB2-BD59-A6C34878D82A}">
                    <a16:rowId xmlns:a16="http://schemas.microsoft.com/office/drawing/2014/main" val="3018242062"/>
                  </a:ext>
                </a:extLst>
              </a:tr>
              <a:tr h="359196">
                <a:tc>
                  <a:txBody>
                    <a:bodyPr/>
                    <a:lstStyle/>
                    <a:p>
                      <a:endParaRPr lang="de-DE" dirty="0"/>
                    </a:p>
                  </a:txBody>
                  <a:tcPr>
                    <a:solidFill>
                      <a:srgbClr val="00B050"/>
                    </a:solidFill>
                  </a:tcPr>
                </a:tc>
                <a:tc>
                  <a:txBody>
                    <a:bodyPr/>
                    <a:lstStyle/>
                    <a:p>
                      <a:r>
                        <a:rPr lang="de-DE" dirty="0"/>
                        <a:t>SOP / Algorithmus</a:t>
                      </a:r>
                    </a:p>
                  </a:txBody>
                  <a:tcPr anchor="ctr"/>
                </a:tc>
                <a:tc>
                  <a:txBody>
                    <a:bodyPr/>
                    <a:lstStyle/>
                    <a:p>
                      <a:r>
                        <a:rPr lang="de-DE" dirty="0"/>
                        <a:t>Maßnahme entsprechend Vorgabe ÄLRD delegiert</a:t>
                      </a:r>
                    </a:p>
                  </a:txBody>
                  <a:tcPr anchor="ctr"/>
                </a:tc>
                <a:extLst>
                  <a:ext uri="{0D108BD9-81ED-4DB2-BD59-A6C34878D82A}">
                    <a16:rowId xmlns:a16="http://schemas.microsoft.com/office/drawing/2014/main" val="2168355375"/>
                  </a:ext>
                </a:extLst>
              </a:tr>
            </a:tbl>
          </a:graphicData>
        </a:graphic>
      </p:graphicFrame>
      <p:sp>
        <p:nvSpPr>
          <p:cNvPr id="7" name="Textfeld 6">
            <a:extLst>
              <a:ext uri="{FF2B5EF4-FFF2-40B4-BE49-F238E27FC236}">
                <a16:creationId xmlns:a16="http://schemas.microsoft.com/office/drawing/2014/main" id="{D7900F0E-836B-87D6-BBA3-EBA8FCAAA66C}"/>
              </a:ext>
            </a:extLst>
          </p:cNvPr>
          <p:cNvSpPr txBox="1"/>
          <p:nvPr/>
        </p:nvSpPr>
        <p:spPr>
          <a:xfrm>
            <a:off x="365936" y="4329896"/>
            <a:ext cx="5992812" cy="1169551"/>
          </a:xfrm>
          <a:prstGeom prst="rect">
            <a:avLst/>
          </a:prstGeom>
          <a:noFill/>
        </p:spPr>
        <p:txBody>
          <a:bodyPr wrap="square" rtlCol="0">
            <a:spAutoFit/>
          </a:bodyPr>
          <a:lstStyle/>
          <a:p>
            <a:pPr eaLnBrk="0" fontAlgn="base" hangingPunct="0"/>
            <a:r>
              <a:rPr lang="de-DE" sz="1000" kern="1200" dirty="0">
                <a:solidFill>
                  <a:srgbClr val="000000"/>
                </a:solidFill>
                <a:effectLst/>
                <a:latin typeface="Arial" panose="020B0604020202020204" pitchFamily="34" charset="0"/>
                <a:ea typeface="MS PGothic" panose="020B0600070205080204" pitchFamily="34" charset="-128"/>
              </a:rPr>
              <a:t>Die Maßnahmen sind individuell durch den Anwender in jedem Einzelfall </a:t>
            </a:r>
            <a:r>
              <a:rPr lang="de-DE" sz="1000" b="1" u="sng" kern="1200" dirty="0">
                <a:solidFill>
                  <a:srgbClr val="000000"/>
                </a:solidFill>
                <a:effectLst/>
                <a:latin typeface="Arial" panose="020B0604020202020204" pitchFamily="34" charset="0"/>
                <a:ea typeface="MS PGothic" panose="020B0600070205080204" pitchFamily="34" charset="-128"/>
              </a:rPr>
              <a:t>vor</a:t>
            </a:r>
            <a:r>
              <a:rPr lang="de-DE" sz="1000" kern="1200" dirty="0">
                <a:solidFill>
                  <a:srgbClr val="000000"/>
                </a:solidFill>
                <a:effectLst/>
                <a:latin typeface="Arial" panose="020B0604020202020204" pitchFamily="34" charset="0"/>
                <a:ea typeface="MS PGothic" panose="020B0600070205080204" pitchFamily="34" charset="-128"/>
              </a:rPr>
              <a:t> Durchführung auf Notwendigkeit, Dringlichkeit bzw. alternative und weniger invasive Maßnahmen zu prüfen; ebenso sind </a:t>
            </a:r>
            <a:r>
              <a:rPr lang="de-DE" sz="1000" b="1" kern="1200" dirty="0">
                <a:solidFill>
                  <a:srgbClr val="000000"/>
                </a:solidFill>
                <a:effectLst/>
                <a:latin typeface="Arial" panose="020B0604020202020204" pitchFamily="34" charset="0"/>
                <a:ea typeface="MS PGothic" panose="020B0600070205080204" pitchFamily="34" charset="-128"/>
              </a:rPr>
              <a:t>die persönlichen Kenntnisse und Fähigkeiten zu berücksichtigen</a:t>
            </a:r>
            <a:r>
              <a:rPr lang="de-DE" sz="1000" kern="1200" dirty="0">
                <a:solidFill>
                  <a:srgbClr val="000000"/>
                </a:solidFill>
                <a:effectLst/>
                <a:latin typeface="Arial" panose="020B0604020202020204" pitchFamily="34" charset="0"/>
                <a:ea typeface="MS PGothic" panose="020B0600070205080204" pitchFamily="34" charset="-128"/>
              </a:rPr>
              <a:t>.</a:t>
            </a:r>
          </a:p>
          <a:p>
            <a:pPr eaLnBrk="0" fontAlgn="base" hangingPunct="0"/>
            <a:r>
              <a:rPr lang="de-DE" sz="1000" dirty="0">
                <a:solidFill>
                  <a:srgbClr val="000000"/>
                </a:solidFill>
                <a:latin typeface="Arial" panose="020B0604020202020204" pitchFamily="34" charset="0"/>
                <a:ea typeface="MS PGothic" panose="020B0600070205080204" pitchFamily="34" charset="-128"/>
              </a:rPr>
              <a:t>Die Grundlage zur Durchführung der Maßnahmen besteht in der vollständigen Absolvierung der vorgegebenen Fortbildungsmaßnahmen.</a:t>
            </a:r>
          </a:p>
          <a:p>
            <a:pPr eaLnBrk="0" fontAlgn="base" hangingPunct="0"/>
            <a:endParaRPr lang="de-DE" sz="1000" dirty="0">
              <a:solidFill>
                <a:srgbClr val="000000"/>
              </a:solidFill>
              <a:effectLst/>
              <a:latin typeface="Arial" panose="020B0604020202020204" pitchFamily="34" charset="0"/>
              <a:ea typeface="MS PGothic" panose="020B0600070205080204" pitchFamily="34" charset="-128"/>
            </a:endParaRPr>
          </a:p>
          <a:p>
            <a:pPr eaLnBrk="0" fontAlgn="base" hangingPunct="0"/>
            <a:endParaRPr lang="de-DE" sz="1000" dirty="0">
              <a:solidFill>
                <a:srgbClr val="00B050"/>
              </a:solidFill>
              <a:effectLst/>
              <a:latin typeface="Times New Roman" panose="02020603050405020304" pitchFamily="18" charset="0"/>
              <a:ea typeface="Times New Roman" panose="02020603050405020304" pitchFamily="18" charset="0"/>
            </a:endParaRPr>
          </a:p>
        </p:txBody>
      </p:sp>
      <p:sp>
        <p:nvSpPr>
          <p:cNvPr id="11" name="Foliennummernplatzhalter 10"/>
          <p:cNvSpPr>
            <a:spLocks noGrp="1"/>
          </p:cNvSpPr>
          <p:nvPr>
            <p:ph type="sldNum" sz="quarter" idx="12"/>
          </p:nvPr>
        </p:nvSpPr>
        <p:spPr/>
        <p:txBody>
          <a:bodyPr/>
          <a:lstStyle/>
          <a:p>
            <a:pPr>
              <a:defRPr/>
            </a:pPr>
            <a:fld id="{D083FE24-1976-6E41-959C-9EF17B23E36A}" type="slidenum">
              <a:rPr lang="de-DE" altLang="de-DE" smtClean="0"/>
              <a:pPr>
                <a:defRPr/>
              </a:pPr>
              <a:t>3</a:t>
            </a:fld>
            <a:endParaRPr lang="de-DE" altLang="de-DE"/>
          </a:p>
        </p:txBody>
      </p:sp>
      <p:sp>
        <p:nvSpPr>
          <p:cNvPr id="17" name="Textfeld 16">
            <a:extLst>
              <a:ext uri="{FF2B5EF4-FFF2-40B4-BE49-F238E27FC236}">
                <a16:creationId xmlns:a16="http://schemas.microsoft.com/office/drawing/2014/main" id="{D7900F0E-836B-87D6-BBA3-EBA8FCAAA66C}"/>
              </a:ext>
            </a:extLst>
          </p:cNvPr>
          <p:cNvSpPr txBox="1"/>
          <p:nvPr/>
        </p:nvSpPr>
        <p:spPr>
          <a:xfrm>
            <a:off x="1176332" y="5301024"/>
            <a:ext cx="4964630" cy="646331"/>
          </a:xfrm>
          <a:prstGeom prst="rect">
            <a:avLst/>
          </a:prstGeom>
          <a:noFill/>
        </p:spPr>
        <p:txBody>
          <a:bodyPr wrap="square" rtlCol="0">
            <a:spAutoFit/>
          </a:bodyPr>
          <a:lstStyle/>
          <a:p>
            <a:pPr eaLnBrk="0" fontAlgn="base" hangingPunct="0"/>
            <a:r>
              <a:rPr lang="de-DE" sz="900" kern="1200" dirty="0">
                <a:solidFill>
                  <a:srgbClr val="000000"/>
                </a:solidFill>
                <a:effectLst/>
                <a:latin typeface="Arial" panose="020B0604020202020204" pitchFamily="34" charset="0"/>
                <a:ea typeface="MS PGothic" panose="020B0600070205080204" pitchFamily="34" charset="-128"/>
              </a:rPr>
              <a:t>Die „Rot“ markierten Maßnahmen sind seitens der Ärztlichen Leitungen Rettungsdienst nicht delegiert. </a:t>
            </a:r>
            <a:r>
              <a:rPr lang="de-DE" sz="900" dirty="0">
                <a:solidFill>
                  <a:srgbClr val="000000"/>
                </a:solidFill>
                <a:latin typeface="Arial" panose="020B0604020202020204" pitchFamily="34" charset="0"/>
                <a:ea typeface="MS PGothic" panose="020B0600070205080204" pitchFamily="34" charset="-128"/>
              </a:rPr>
              <a:t>Sollte diese Maßnahme dennoch durch nichtärztliches Rettungsfachpersonal durchgeführt werden, geschieht dies ausdrücklich ohne die Zustimmung der Ärztlichen Leitung Rettungsdienst und muss somit vollumfänglich selbst verantwortet werden.</a:t>
            </a:r>
          </a:p>
        </p:txBody>
      </p:sp>
      <p:sp>
        <p:nvSpPr>
          <p:cNvPr id="18" name="Textfeld 17">
            <a:extLst>
              <a:ext uri="{FF2B5EF4-FFF2-40B4-BE49-F238E27FC236}">
                <a16:creationId xmlns:a16="http://schemas.microsoft.com/office/drawing/2014/main" id="{D7900F0E-836B-87D6-BBA3-EBA8FCAAA66C}"/>
              </a:ext>
            </a:extLst>
          </p:cNvPr>
          <p:cNvSpPr txBox="1"/>
          <p:nvPr/>
        </p:nvSpPr>
        <p:spPr>
          <a:xfrm>
            <a:off x="337785" y="5302924"/>
            <a:ext cx="669964" cy="246221"/>
          </a:xfrm>
          <a:prstGeom prst="rect">
            <a:avLst/>
          </a:prstGeom>
          <a:solidFill>
            <a:srgbClr val="FF0000"/>
          </a:solidFill>
        </p:spPr>
        <p:txBody>
          <a:bodyPr wrap="square" rtlCol="0">
            <a:spAutoFit/>
          </a:bodyPr>
          <a:lstStyle/>
          <a:p>
            <a:pPr eaLnBrk="0" fontAlgn="base" hangingPunct="0"/>
            <a:endParaRPr lang="de-DE" sz="1000" dirty="0">
              <a:solidFill>
                <a:srgbClr val="000000"/>
              </a:solidFill>
              <a:latin typeface="Arial" panose="020B0604020202020204" pitchFamily="34" charset="0"/>
              <a:ea typeface="MS PGothic" panose="020B0600070205080204" pitchFamily="34" charset="-128"/>
            </a:endParaRPr>
          </a:p>
        </p:txBody>
      </p:sp>
      <p:sp>
        <p:nvSpPr>
          <p:cNvPr id="19" name="Textfeld 18">
            <a:extLst>
              <a:ext uri="{FF2B5EF4-FFF2-40B4-BE49-F238E27FC236}">
                <a16:creationId xmlns:a16="http://schemas.microsoft.com/office/drawing/2014/main" id="{D7900F0E-836B-87D6-BBA3-EBA8FCAAA66C}"/>
              </a:ext>
            </a:extLst>
          </p:cNvPr>
          <p:cNvSpPr txBox="1"/>
          <p:nvPr/>
        </p:nvSpPr>
        <p:spPr>
          <a:xfrm>
            <a:off x="337785" y="8238626"/>
            <a:ext cx="669964" cy="246221"/>
          </a:xfrm>
          <a:prstGeom prst="rect">
            <a:avLst/>
          </a:prstGeom>
          <a:solidFill>
            <a:srgbClr val="00B050"/>
          </a:solidFill>
        </p:spPr>
        <p:txBody>
          <a:bodyPr wrap="square" rtlCol="0">
            <a:spAutoFit/>
          </a:bodyPr>
          <a:lstStyle/>
          <a:p>
            <a:pPr eaLnBrk="0" fontAlgn="base" hangingPunct="0"/>
            <a:endParaRPr lang="de-DE" sz="1000" dirty="0">
              <a:solidFill>
                <a:srgbClr val="000000"/>
              </a:solidFill>
              <a:latin typeface="Arial" panose="020B0604020202020204" pitchFamily="34" charset="0"/>
              <a:ea typeface="MS PGothic" panose="020B0600070205080204" pitchFamily="34" charset="-128"/>
            </a:endParaRPr>
          </a:p>
        </p:txBody>
      </p:sp>
      <p:sp>
        <p:nvSpPr>
          <p:cNvPr id="21" name="Textfeld 20">
            <a:extLst>
              <a:ext uri="{FF2B5EF4-FFF2-40B4-BE49-F238E27FC236}">
                <a16:creationId xmlns:a16="http://schemas.microsoft.com/office/drawing/2014/main" id="{D7900F0E-836B-87D6-BBA3-EBA8FCAAA66C}"/>
              </a:ext>
            </a:extLst>
          </p:cNvPr>
          <p:cNvSpPr txBox="1"/>
          <p:nvPr/>
        </p:nvSpPr>
        <p:spPr>
          <a:xfrm>
            <a:off x="319938" y="6438707"/>
            <a:ext cx="669964" cy="246221"/>
          </a:xfrm>
          <a:prstGeom prst="rect">
            <a:avLst/>
          </a:prstGeom>
          <a:solidFill>
            <a:srgbClr val="FFFF00"/>
          </a:solidFill>
        </p:spPr>
        <p:txBody>
          <a:bodyPr wrap="square" rtlCol="0">
            <a:spAutoFit/>
          </a:bodyPr>
          <a:lstStyle/>
          <a:p>
            <a:pPr eaLnBrk="0" fontAlgn="base" hangingPunct="0"/>
            <a:endParaRPr lang="de-DE" sz="1000" dirty="0">
              <a:solidFill>
                <a:srgbClr val="000000"/>
              </a:solidFill>
              <a:latin typeface="Arial" panose="020B0604020202020204" pitchFamily="34" charset="0"/>
              <a:ea typeface="MS PGothic" panose="020B0600070205080204" pitchFamily="34" charset="-128"/>
            </a:endParaRPr>
          </a:p>
        </p:txBody>
      </p:sp>
      <p:sp>
        <p:nvSpPr>
          <p:cNvPr id="22" name="Textfeld 21">
            <a:extLst>
              <a:ext uri="{FF2B5EF4-FFF2-40B4-BE49-F238E27FC236}">
                <a16:creationId xmlns:a16="http://schemas.microsoft.com/office/drawing/2014/main" id="{D7900F0E-836B-87D6-BBA3-EBA8FCAAA66C}"/>
              </a:ext>
            </a:extLst>
          </p:cNvPr>
          <p:cNvSpPr txBox="1"/>
          <p:nvPr/>
        </p:nvSpPr>
        <p:spPr>
          <a:xfrm>
            <a:off x="1176332" y="8157682"/>
            <a:ext cx="4964630" cy="400110"/>
          </a:xfrm>
          <a:prstGeom prst="rect">
            <a:avLst/>
          </a:prstGeom>
          <a:noFill/>
        </p:spPr>
        <p:txBody>
          <a:bodyPr wrap="square" rtlCol="0">
            <a:spAutoFit/>
          </a:bodyPr>
          <a:lstStyle/>
          <a:p>
            <a:pPr eaLnBrk="0" fontAlgn="base" hangingPunct="0"/>
            <a:r>
              <a:rPr lang="de-DE" sz="1000" kern="1200" dirty="0">
                <a:solidFill>
                  <a:srgbClr val="000000"/>
                </a:solidFill>
                <a:effectLst/>
                <a:latin typeface="Arial" panose="020B0604020202020204" pitchFamily="34" charset="0"/>
                <a:ea typeface="MS PGothic" panose="020B0600070205080204" pitchFamily="34" charset="-128"/>
              </a:rPr>
              <a:t>Die „Grün“ markierte Maßnahme ist durch die Ärztliche Leitung delegiert und muss somit bei passender Indikation durchgeführt werden.</a:t>
            </a:r>
            <a:endParaRPr lang="de-DE" sz="1000" dirty="0">
              <a:solidFill>
                <a:srgbClr val="000000"/>
              </a:solidFill>
              <a:latin typeface="Arial" panose="020B0604020202020204" pitchFamily="34" charset="0"/>
              <a:ea typeface="MS PGothic" panose="020B0600070205080204" pitchFamily="34" charset="-128"/>
            </a:endParaRPr>
          </a:p>
        </p:txBody>
      </p:sp>
      <p:sp>
        <p:nvSpPr>
          <p:cNvPr id="23" name="Textfeld 22">
            <a:extLst>
              <a:ext uri="{FF2B5EF4-FFF2-40B4-BE49-F238E27FC236}">
                <a16:creationId xmlns:a16="http://schemas.microsoft.com/office/drawing/2014/main" id="{D7900F0E-836B-87D6-BBA3-EBA8FCAAA66C}"/>
              </a:ext>
            </a:extLst>
          </p:cNvPr>
          <p:cNvSpPr txBox="1"/>
          <p:nvPr/>
        </p:nvSpPr>
        <p:spPr>
          <a:xfrm>
            <a:off x="1176332" y="6438707"/>
            <a:ext cx="4964630" cy="1477328"/>
          </a:xfrm>
          <a:prstGeom prst="rect">
            <a:avLst/>
          </a:prstGeom>
          <a:noFill/>
        </p:spPr>
        <p:txBody>
          <a:bodyPr wrap="square" rtlCol="0">
            <a:spAutoFit/>
          </a:bodyPr>
          <a:lstStyle/>
          <a:p>
            <a:pPr eaLnBrk="0" fontAlgn="base" hangingPunct="0"/>
            <a:r>
              <a:rPr lang="de-DE" sz="900" kern="1200" dirty="0">
                <a:solidFill>
                  <a:srgbClr val="000000"/>
                </a:solidFill>
                <a:effectLst/>
                <a:latin typeface="Arial" panose="020B0604020202020204" pitchFamily="34" charset="0"/>
                <a:ea typeface="MS PGothic" panose="020B0600070205080204" pitchFamily="34" charset="-128"/>
              </a:rPr>
              <a:t>Die „Gelb“ markierten Maßnahmen werden durch die Ärztliche Leitung Rettungsdienst nur bedingt delegiert. Voraussetzung für diese Delegation ist neben der Alarmierung eines NEF das jegliche weniger Invasive Maßnahme/Technik erfolglos, ein schwerer medizinischer Schaden des Patienten durch zeitliche Verzögerung dieser lebensrettenden Maßnahme hochwahrscheinlich ist un</a:t>
            </a:r>
            <a:r>
              <a:rPr lang="de-DE" sz="900" dirty="0">
                <a:solidFill>
                  <a:srgbClr val="000000"/>
                </a:solidFill>
                <a:latin typeface="Arial" panose="020B0604020202020204" pitchFamily="34" charset="0"/>
                <a:ea typeface="MS PGothic" panose="020B0600070205080204" pitchFamily="34" charset="-128"/>
              </a:rPr>
              <a:t>d die Maßnahme nicht nur erlernt ist sowie trainiert, sondern auch nachweislich beherrscht wird. Der Nachweis hierüber ist auf Verlangen der zuständigen ÄLRD durch die Mitarbeitenden zu erbringen. Eine vollständige Dokumentation der Maßnahme mit vorliegender Indikation ist noch ortsüblichen Vorgaben obligat!</a:t>
            </a:r>
          </a:p>
          <a:p>
            <a:pPr eaLnBrk="0" fontAlgn="base" hangingPunct="0"/>
            <a:r>
              <a:rPr lang="de-DE" sz="900" kern="1200" dirty="0">
                <a:solidFill>
                  <a:srgbClr val="000000"/>
                </a:solidFill>
                <a:effectLst/>
                <a:latin typeface="Arial" panose="020B0604020202020204" pitchFamily="34" charset="0"/>
                <a:ea typeface="MS PGothic" panose="020B0600070205080204" pitchFamily="34" charset="-128"/>
              </a:rPr>
              <a:t>Eine fachliche Nachbesprechung der Durchführung dieser Maßnahme mit der zuständigen Ärztlichen Leitung Rettungsdienst wird im Einzelfall entschieden.</a:t>
            </a:r>
            <a:endParaRPr lang="de-DE" sz="900" dirty="0">
              <a:solidFill>
                <a:srgbClr val="000000"/>
              </a:solidFill>
              <a:latin typeface="Arial" panose="020B0604020202020204" pitchFamily="34" charset="0"/>
              <a:ea typeface="MS PGothic" panose="020B0600070205080204" pitchFamily="34" charset="-128"/>
            </a:endParaRPr>
          </a:p>
        </p:txBody>
      </p:sp>
      <p:sp>
        <p:nvSpPr>
          <p:cNvPr id="20" name="Rectangle 1">
            <a:extLst>
              <a:ext uri="{FF2B5EF4-FFF2-40B4-BE49-F238E27FC236}">
                <a16:creationId xmlns:a16="http://schemas.microsoft.com/office/drawing/2014/main" id="{C9B6D64F-F40C-4A2D-9EAC-17788EC3B717}"/>
              </a:ext>
            </a:extLst>
          </p:cNvPr>
          <p:cNvSpPr>
            <a:spLocks noGrp="1" noChangeArrowheads="1"/>
          </p:cNvSpPr>
          <p:nvPr>
            <p:ph type="title"/>
          </p:nvPr>
        </p:nvSpPr>
        <p:spPr>
          <a:xfrm>
            <a:off x="116632" y="91315"/>
            <a:ext cx="6552727" cy="646331"/>
          </a:xfrm>
          <a:ln w="9525">
            <a:noFill/>
            <a:miter lim="800000"/>
            <a:headEnd/>
            <a:tailEn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altLang="de-DE" sz="1800" b="1" dirty="0">
                <a:solidFill>
                  <a:srgbClr val="000000"/>
                </a:solidFill>
                <a:latin typeface="Times New Roman" panose="02020603050405020304" pitchFamily="18" charset="0"/>
                <a:ea typeface="Arial" panose="020B0604020202020204" pitchFamily="34" charset="0"/>
                <a:cs typeface="Times New Roman" panose="02020603050405020304" pitchFamily="18" charset="0"/>
              </a:rPr>
              <a:t>Kompetenzen im Rettungsdienst Braunschweig, Wolfenbüttel, Gifhorn und Wolfsburg</a:t>
            </a:r>
            <a:endParaRPr lang="de-DE" altLang="de-DE" sz="1800" dirty="0">
              <a:ea typeface="Arial" panose="020B0604020202020204" pitchFamily="34" charset="0"/>
              <a:cs typeface="Times New Roman" panose="02020603050405020304" pitchFamily="18" charset="0"/>
            </a:endParaRPr>
          </a:p>
        </p:txBody>
      </p:sp>
      <p:grpSp>
        <p:nvGrpSpPr>
          <p:cNvPr id="27" name="Gruppieren 26"/>
          <p:cNvGrpSpPr/>
          <p:nvPr/>
        </p:nvGrpSpPr>
        <p:grpSpPr>
          <a:xfrm>
            <a:off x="319938" y="808869"/>
            <a:ext cx="6066313" cy="1100958"/>
            <a:chOff x="322918" y="731780"/>
            <a:chExt cx="6066313" cy="1100958"/>
          </a:xfrm>
        </p:grpSpPr>
        <p:pic>
          <p:nvPicPr>
            <p:cNvPr id="28" name="Grafik 4">
              <a:extLst>
                <a:ext uri="{FF2B5EF4-FFF2-40B4-BE49-F238E27FC236}">
                  <a16:creationId xmlns:a16="http://schemas.microsoft.com/office/drawing/2014/main" id="{CB57DA3F-D580-4BEB-86BA-0103B6C412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55678" y="753346"/>
              <a:ext cx="949525" cy="1079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Grafik 2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322918" y="731780"/>
              <a:ext cx="2045431" cy="528657"/>
            </a:xfrm>
            <a:prstGeom prst="rect">
              <a:avLst/>
            </a:prstGeom>
            <a:ln>
              <a:solidFill>
                <a:schemeClr val="tx1"/>
              </a:solidFill>
            </a:ln>
          </p:spPr>
        </p:pic>
        <p:pic>
          <p:nvPicPr>
            <p:cNvPr id="30" name="Grafik 1" descr="image00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2918" y="1374352"/>
              <a:ext cx="2244935" cy="433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Grafik 30"/>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025849" y="731780"/>
              <a:ext cx="2363382" cy="681697"/>
            </a:xfrm>
            <a:prstGeom prst="rect">
              <a:avLst/>
            </a:prstGeom>
          </p:spPr>
        </p:pic>
      </p:grpSp>
      <p:sp>
        <p:nvSpPr>
          <p:cNvPr id="3" name="Fußzeilenplatzhalter 2"/>
          <p:cNvSpPr>
            <a:spLocks noGrp="1"/>
          </p:cNvSpPr>
          <p:nvPr>
            <p:ph type="ftr" sz="quarter" idx="11"/>
          </p:nvPr>
        </p:nvSpPr>
        <p:spPr>
          <a:xfrm>
            <a:off x="330929" y="8745678"/>
            <a:ext cx="6014794" cy="327165"/>
          </a:xfrm>
        </p:spPr>
        <p:txBody>
          <a:bodyPr/>
          <a:lstStyle/>
          <a:p>
            <a:pPr>
              <a:defRPr/>
            </a:pPr>
            <a:r>
              <a:rPr lang="de-DE" dirty="0"/>
              <a:t>Version 1.1 2026   Die Ärztliche Leitungen Rettungsdienst BS / WF / GF / WOB</a:t>
            </a:r>
          </a:p>
        </p:txBody>
      </p:sp>
    </p:spTree>
    <p:extLst>
      <p:ext uri="{BB962C8B-B14F-4D97-AF65-F5344CB8AC3E}">
        <p14:creationId xmlns:p14="http://schemas.microsoft.com/office/powerpoint/2010/main" val="2856111751"/>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670</Words>
  <Application>Microsoft Office PowerPoint</Application>
  <PresentationFormat>Bildschirmpräsentation (4:3)</PresentationFormat>
  <Paragraphs>82</Paragraphs>
  <Slides>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vt:i4>
      </vt:variant>
    </vt:vector>
  </HeadingPairs>
  <TitlesOfParts>
    <vt:vector size="7" baseType="lpstr">
      <vt:lpstr>Arial</vt:lpstr>
      <vt:lpstr>Calibri</vt:lpstr>
      <vt:lpstr>Times New Roman</vt:lpstr>
      <vt:lpstr>Larissa</vt:lpstr>
      <vt:lpstr>Kompetenzen im Rettungsdienst Braunschweig, Wolfenbüttel, Gifhorn und Wolfsburg</vt:lpstr>
      <vt:lpstr>Kompetenzen im Rettungsdienst Braunschweig, Wolfenbüttel, Gifhorn und Wolfsburg</vt:lpstr>
      <vt:lpstr>Kompetenzen im Rettungsdienst Braunschweig, Wolfenbüttel, Gifhorn und Wolfsburg</vt:lpstr>
    </vt:vector>
  </TitlesOfParts>
  <Company>Landeshauptstadt Hannover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Entwurf  Algorithmen zur Aus- und Fortbildung von  Notfallsanitätern</dc:title>
  <dc:creator>Flemming, Andreas (37.04.1)</dc:creator>
  <cp:lastModifiedBy>Höft Dr. Andreas 37 ÄLRD</cp:lastModifiedBy>
  <cp:revision>1926</cp:revision>
  <cp:lastPrinted>2022-10-10T13:59:01Z</cp:lastPrinted>
  <dcterms:created xsi:type="dcterms:W3CDTF">2013-12-10T08:56:42Z</dcterms:created>
  <dcterms:modified xsi:type="dcterms:W3CDTF">2025-12-12T06:33:15Z</dcterms:modified>
</cp:coreProperties>
</file>